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82" r:id="rId3"/>
    <p:sldId id="283" r:id="rId4"/>
    <p:sldId id="257" r:id="rId5"/>
    <p:sldId id="260" r:id="rId6"/>
    <p:sldId id="262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4" r:id="rId42"/>
    <p:sldId id="305" r:id="rId43"/>
    <p:sldId id="306" r:id="rId44"/>
    <p:sldId id="309" r:id="rId45"/>
    <p:sldId id="310" r:id="rId46"/>
    <p:sldId id="311" r:id="rId47"/>
    <p:sldId id="313" r:id="rId48"/>
    <p:sldId id="314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9" r:id="rId59"/>
    <p:sldId id="330" r:id="rId60"/>
    <p:sldId id="332" r:id="rId61"/>
    <p:sldId id="347" r:id="rId62"/>
    <p:sldId id="346" r:id="rId63"/>
    <p:sldId id="345" r:id="rId64"/>
    <p:sldId id="348" r:id="rId65"/>
    <p:sldId id="344" r:id="rId66"/>
    <p:sldId id="349" r:id="rId6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E421-D10B-4820-8991-C2DFDDBD8BAF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73D2C-3E13-44A2-A6EF-D2AE560A27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74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per_convex_function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nvex_function" TargetMode="External"/><Relationship Id="rId4" Type="http://schemas.openxmlformats.org/officeDocument/2006/relationships/hyperlink" Target="https://en.wikipedia.org/wiki/Lower_semi-continuou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694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\def\DFS{\mathrm{DFS}}</a:t>
            </a:r>
          </a:p>
          <a:p>
            <a:endParaRPr lang="fr-FR" smtClean="0"/>
          </a:p>
          <a:p>
            <a:r>
              <a:rPr lang="fr-FR" smtClean="0"/>
              <a:t>\begin{document}</a:t>
            </a:r>
          </a:p>
          <a:p>
            <a:endParaRPr lang="fr-FR" smtClean="0"/>
          </a:p>
          <a:p>
            <a:r>
              <a:rPr lang="fr-FR" smtClean="0"/>
              <a:t>\begin{eqnarray*}</a:t>
            </a:r>
          </a:p>
          <a:p>
            <a:r>
              <a:rPr lang="fr-FR" smtClean="0"/>
              <a:t>(M,g,\nabla,\nabla^*) &amp;\leftarrow&amp; \DFS([\Theta,F(\theta),H,F^*(\eta)])\\</a:t>
            </a:r>
          </a:p>
          <a:p>
            <a:r>
              <a:rPr lang="fr-FR" smtClean="0"/>
              <a:t> &amp;\leftarrow&amp; \DFS([\bar\Theta,\bar F(\bar\theta),\bar H,\bar F^*(\bar\eta)])</a:t>
            </a:r>
          </a:p>
          <a:p>
            <a:r>
              <a:rPr lang="fr-FR" smtClean="0"/>
              <a:t>\end{eqnarray*}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F(\theta)+F^*(\eta)-\inner{\theta}{\eta}=0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\eta=\nabla F(\theta)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\begin{eqnarray*}</a:t>
            </a:r>
          </a:p>
          <a:p>
            <a:r>
              <a:rPr lang="fr-FR" smtClean="0"/>
              <a:t>B_F(\theta_1:\theta_2) &amp;:=&amp; F(\theta_1) - \underbrace{F(\theta_2)}_{=\inner{\theta_2}{\eta_2}-F^*(\eta_2)} - \inner{\theta_1-\theta_2}{\nabla F(\eta_2)}\\</a:t>
            </a:r>
          </a:p>
          <a:p>
            <a:r>
              <a:rPr lang="fr-FR" smtClean="0"/>
              <a:t>&amp;=&amp;  F(\theta_1)+F^*(\eta_2) -\inner{\theta_1}{\eta_2} =: Y_F(\theta_1:\eta_2)</a:t>
            </a:r>
          </a:p>
          <a:p>
            <a:r>
              <a:rPr lang="fr-FR" smtClean="0"/>
              <a:t>\end{eqnarray*}</a:t>
            </a:r>
          </a:p>
          <a:p>
            <a:endParaRPr lang="fr-FR" smtClean="0"/>
          </a:p>
          <a:p>
            <a:endParaRPr lang="fr-FR" smtClean="0"/>
          </a:p>
          <a:p>
            <a:r>
              <a:rPr lang="fr-FR" smtClean="0"/>
              <a:t>\begin{eqnarray*}</a:t>
            </a:r>
          </a:p>
          <a:p>
            <a:r>
              <a:rPr lang="fr-FR" smtClean="0"/>
              <a:t>D_{\nabla,\nabla^*}(P_1:P_2) &amp;=&amp; B_F(\theta_1:\theta_2) = B_{F^*}(\eta_1,\eta_2)= Y_F(\theta_1:\eta_2)= Y_{F^*}(\eta_2:\theta_1)\\</a:t>
            </a:r>
          </a:p>
          <a:p>
            <a:r>
              <a:rPr lang="fr-FR" smtClean="0"/>
              <a:t>&amp;=&amp; B_{\bar F}(\overline{\theta_1}:\overline{\theta_2}) = B_{\bar{F}^*}(\overline{\eta_1},\overline{\eta_2})= Y_F(\overline{\theta_1}:</a:t>
            </a:r>
          </a:p>
          <a:p>
            <a:r>
              <a:rPr lang="fr-FR" smtClean="0"/>
              <a:t>\overline{\eta_2})= Y_{F^*}(\overline{\eta_2}:\overline{\theta_1})</a:t>
            </a:r>
          </a:p>
          <a:p>
            <a:r>
              <a:rPr lang="fr-FR" smtClean="0"/>
              <a:t>\end{eqnarray*}</a:t>
            </a:r>
          </a:p>
          <a:p>
            <a:endParaRPr lang="fr-FR" smtClean="0"/>
          </a:p>
          <a:p>
            <a:r>
              <a:rPr lang="fr-FR" smtClean="0"/>
              <a:t>\end{document}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035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Atteia</a:t>
            </a:r>
            <a:r>
              <a:rPr lang="fr-F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-Raissouli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6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20 minutes : 15 minutes + question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D4511-01F2-4E60-A555-E4EA5BA025BB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823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https://en.wikipedia.org/wiki/Herman_Chernoff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603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/*m(x)=0.5*N(0,1)+0.5*N(5,2)*/normal(x,mu,sigma) := (1.0/(sqrt(2*%pi)*sigma))*exp(-((x-mu)**2)/(2*sigma**2) );p1(x):=0.5*normal(x,0,1);p2(x):=0.5*normal(x,5,2);m(x):=p1(x)+p2(x);plot2d([p1(x),p2(x),m(x)],[x,-3,15], [xlabel,"x"], [ylabel,"Probability"],[legend, "p1", "p2", "m"],[style, [lines,5,1],[lines,5,2],[lines,5,5]]);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98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548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\begin{eqnarray*}</a:t>
            </a:r>
          </a:p>
          <a:p>
            <a:r>
              <a:rPr lang="fr-FR" smtClean="0"/>
              <a:t>D_C[p,q] &amp;=&amp; B_{F_{pq}}(1:\alpha^*)=B_{F_{pq}}(0:\alpha^*)\\</a:t>
            </a:r>
          </a:p>
          <a:p>
            <a:r>
              <a:rPr lang="fr-FR" smtClean="0"/>
              <a:t>&amp;=&amp; J_{F_{pq}}(0:1)</a:t>
            </a:r>
          </a:p>
          <a:p>
            <a:r>
              <a:rPr lang="fr-FR" smtClean="0"/>
              <a:t>\end{eqnarray*}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93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accent6"/>
                </a:solidFill>
              </a:rPr>
              <a:t> </a:t>
            </a:r>
            <a:r>
              <a:rPr lang="fr-FR" sz="1200" smtClean="0">
                <a:solidFill>
                  <a:schemeClr val="accent6"/>
                </a:solidFill>
              </a:rPr>
              <a:t>∇*=2∇^g-</a:t>
            </a:r>
            <a:r>
              <a:rPr lang="en-US" sz="1200" smtClean="0">
                <a:solidFill>
                  <a:schemeClr val="accent6"/>
                </a:solidFill>
              </a:rPr>
              <a:t> </a:t>
            </a:r>
            <a:r>
              <a:rPr lang="fr-FR" sz="1200" smtClean="0">
                <a:solidFill>
                  <a:schemeClr val="accent6"/>
                </a:solidFill>
              </a:rPr>
              <a:t>∇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190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\Gamma_{ijk}^\nabla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T_{ijk}=\Gamma_{ijk}^*-\Gamma_{ijk}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T_{ijk}=\nabla_i g_{jk}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\nabla^\alpha=\bar{\Gamma}_{ijk}-\frac{\alpha}{2}T_{ijk}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\nabla^{-\alpha}=\bar{\Gamma}_{ijk}+\frac{\alpha}{2}T_{ijk}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(M,g,\nabla^\alpha,\nabla^{-\alpha})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T_{ijk}(\theta)=E[\partial_i l\partial_j l\partial_k l]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T_{ijk}(\theta)=\partial_i \partial_j\partial_k F(\theta)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74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2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90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per convex function"/>
              </a:rPr>
              <a:t>proper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ower semi-continuous"/>
              </a:rPr>
              <a:t>lower semi-continuous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nvex function"/>
              </a:rPr>
              <a:t>convex 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0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4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8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[Nielsen 2022]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60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4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30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57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74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13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62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94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17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97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2211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8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982C1-602A-4CB3-9657-88954B679B2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8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2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5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.co/nBoxWEdXy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191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t.co/nBoxWEdXy2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444" y="1449247"/>
            <a:ext cx="12172334" cy="2959356"/>
          </a:xfrm>
        </p:spPr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z="5400" b="1" smtClean="0">
                <a:solidFill>
                  <a:schemeClr val="accent1"/>
                </a:solidFill>
              </a:rPr>
              <a:t>Information geometry:</a:t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4800" b="1" smtClean="0">
                <a:solidFill>
                  <a:schemeClr val="accent1"/>
                </a:solidFill>
              </a:rPr>
              <a:t>A short introduction </a:t>
            </a:r>
            <a:br>
              <a:rPr lang="en-US" sz="4800" b="1" smtClean="0">
                <a:solidFill>
                  <a:schemeClr val="accent1"/>
                </a:solidFill>
              </a:rPr>
            </a:br>
            <a:r>
              <a:rPr lang="en-US" sz="4800" b="1" smtClean="0">
                <a:solidFill>
                  <a:schemeClr val="accent1"/>
                </a:solidFill>
              </a:rPr>
              <a:t>with some recent advances</a:t>
            </a: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endParaRPr lang="fr-FR" sz="5400" b="1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5785" y="4083516"/>
            <a:ext cx="9144000" cy="1655762"/>
          </a:xfrm>
        </p:spPr>
        <p:txBody>
          <a:bodyPr/>
          <a:lstStyle/>
          <a:p>
            <a:r>
              <a:rPr lang="en-US" sz="3600" smtClean="0"/>
              <a:t>Frank Nielsen</a:t>
            </a:r>
          </a:p>
          <a:p>
            <a:endParaRPr lang="en-US"/>
          </a:p>
          <a:p>
            <a:r>
              <a:rPr lang="en-US" smtClean="0"/>
              <a:t>Sony Computer Science Laboratories Inc</a:t>
            </a:r>
          </a:p>
          <a:p>
            <a:r>
              <a:rPr lang="en-US" smtClean="0"/>
              <a:t>Tokyo, Japan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29" y="5998554"/>
            <a:ext cx="3350182" cy="8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0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3616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Information geometry from </a:t>
            </a:r>
            <a:r>
              <a:rPr lang="en-US" sz="4000" b="1">
                <a:solidFill>
                  <a:schemeClr val="accent1"/>
                </a:solidFill>
              </a:rPr>
              <a:t>statistical models: (</a:t>
            </a:r>
            <a:r>
              <a:rPr lang="en-US" sz="4000" b="1" smtClean="0">
                <a:solidFill>
                  <a:schemeClr val="accent1"/>
                </a:solidFill>
              </a:rPr>
              <a:t>M,g</a:t>
            </a:r>
            <a:r>
              <a:rPr lang="en-US" sz="4000" b="1" baseline="30000" smtClean="0">
                <a:solidFill>
                  <a:schemeClr val="accent1"/>
                </a:solidFill>
              </a:rPr>
              <a:t>F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b="1" smtClean="0">
                <a:solidFill>
                  <a:schemeClr val="accent1"/>
                </a:solidFill>
              </a:rPr>
              <a:t>∇</a:t>
            </a:r>
            <a:r>
              <a:rPr lang="en-US" sz="4000" b="1" baseline="30000" smtClean="0">
                <a:solidFill>
                  <a:schemeClr val="accent1"/>
                </a:solidFill>
              </a:rPr>
              <a:t>-</a:t>
            </a:r>
            <a:r>
              <a:rPr lang="el-GR" b="1" baseline="30000">
                <a:solidFill>
                  <a:schemeClr val="accent1"/>
                </a:solidFill>
              </a:rPr>
              <a:t>α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b="1" smtClean="0">
                <a:solidFill>
                  <a:schemeClr val="accent1"/>
                </a:solidFill>
              </a:rPr>
              <a:t>∇</a:t>
            </a:r>
            <a:r>
              <a:rPr lang="el-GR" b="1" baseline="30000">
                <a:solidFill>
                  <a:schemeClr val="accent1"/>
                </a:solidFill>
              </a:rPr>
              <a:t>α</a:t>
            </a:r>
            <a:r>
              <a:rPr lang="en-US" sz="4000" b="1" smtClean="0">
                <a:solidFill>
                  <a:schemeClr val="accent1"/>
                </a:solidFill>
              </a:rPr>
              <a:t>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87" y="698572"/>
            <a:ext cx="11391323" cy="5553988"/>
          </a:xfrm>
        </p:spPr>
        <p:txBody>
          <a:bodyPr/>
          <a:lstStyle/>
          <a:p>
            <a:r>
              <a:rPr lang="en-US" smtClean="0"/>
              <a:t>Consider a parametric </a:t>
            </a:r>
            <a:r>
              <a:rPr lang="en-US" b="1" smtClean="0">
                <a:solidFill>
                  <a:srgbClr val="FF0000"/>
                </a:solidFill>
              </a:rPr>
              <a:t>statistical/probability model</a:t>
            </a:r>
            <a:r>
              <a:rPr lang="en-US" smtClean="0"/>
              <a:t>:</a:t>
            </a:r>
            <a:endParaRPr lang="en-US"/>
          </a:p>
          <a:p>
            <a:r>
              <a:rPr lang="en-US" smtClean="0"/>
              <a:t>Define metric tensor g from </a:t>
            </a:r>
            <a:r>
              <a:rPr lang="en-US" smtClean="0">
                <a:solidFill>
                  <a:schemeClr val="accent4"/>
                </a:solidFill>
              </a:rPr>
              <a:t>Fisher information</a:t>
            </a:r>
            <a:r>
              <a:rPr lang="en-US" smtClean="0"/>
              <a:t> = </a:t>
            </a:r>
            <a:r>
              <a:rPr lang="en-US" b="1" smtClean="0">
                <a:solidFill>
                  <a:srgbClr val="FF0000"/>
                </a:solidFill>
              </a:rPr>
              <a:t>Fisher metric  g</a:t>
            </a:r>
            <a:r>
              <a:rPr lang="en-US" b="1" baseline="30000" smtClean="0">
                <a:solidFill>
                  <a:srgbClr val="FF0000"/>
                </a:solidFill>
              </a:rPr>
              <a:t>F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Model is </a:t>
            </a:r>
            <a:r>
              <a:rPr lang="en-US" b="1" smtClean="0">
                <a:solidFill>
                  <a:srgbClr val="FF0000"/>
                </a:solidFill>
              </a:rPr>
              <a:t>regular</a:t>
            </a:r>
            <a:r>
              <a:rPr lang="en-US" smtClean="0"/>
              <a:t> if partial derivatives of l</a:t>
            </a:r>
            <a:r>
              <a:rPr lang="el-GR" baseline="-25000" smtClean="0"/>
              <a:t>θ</a:t>
            </a:r>
            <a:r>
              <a:rPr lang="en-US" smtClean="0"/>
              <a:t>(x) smooth and Fisher metric</a:t>
            </a:r>
          </a:p>
          <a:p>
            <a:pPr marL="0" indent="0">
              <a:buNone/>
            </a:pPr>
            <a:r>
              <a:rPr lang="en-US" smtClean="0"/>
              <a:t>is well-defined and positive-definite</a:t>
            </a:r>
          </a:p>
          <a:p>
            <a:r>
              <a:rPr lang="en-US" b="1" smtClean="0">
                <a:solidFill>
                  <a:srgbClr val="FF0000"/>
                </a:solidFill>
              </a:rPr>
              <a:t>Amari-Chentsov cubic tensor</a:t>
            </a:r>
            <a:r>
              <a:rPr lang="en-US" smtClean="0"/>
              <a:t>: </a:t>
            </a:r>
            <a:endParaRPr lang="en-US"/>
          </a:p>
          <a:p>
            <a:r>
              <a:rPr lang="el-GR" b="1" smtClean="0">
                <a:solidFill>
                  <a:srgbClr val="FF0000"/>
                </a:solidFill>
              </a:rPr>
              <a:t>α</a:t>
            </a:r>
            <a:r>
              <a:rPr lang="en-US" b="1" smtClean="0">
                <a:solidFill>
                  <a:srgbClr val="FF0000"/>
                </a:solidFill>
              </a:rPr>
              <a:t>-connections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endParaRPr lang="en-US" b="1" smtClean="0">
              <a:solidFill>
                <a:srgbClr val="FF0000"/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Fisher-Rao geometry when </a:t>
            </a:r>
            <a:r>
              <a:rPr lang="el-GR" b="1" smtClean="0">
                <a:solidFill>
                  <a:srgbClr val="FF0000"/>
                </a:solidFill>
              </a:rPr>
              <a:t>α</a:t>
            </a:r>
            <a:r>
              <a:rPr lang="en-US" b="1" smtClean="0">
                <a:solidFill>
                  <a:srgbClr val="FF0000"/>
                </a:solidFill>
              </a:rPr>
              <a:t>=0, </a:t>
            </a:r>
            <a:r>
              <a:rPr lang="en-US" smtClean="0"/>
              <a:t>get geodesic distance called</a:t>
            </a:r>
            <a:r>
              <a:rPr lang="en-US" b="1" smtClean="0">
                <a:solidFill>
                  <a:srgbClr val="FF0000"/>
                </a:solidFill>
              </a:rPr>
              <a:t> Rao distance</a:t>
            </a:r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851" y="637002"/>
            <a:ext cx="2247900" cy="56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92" y="1760960"/>
            <a:ext cx="3190875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14" y="1705405"/>
            <a:ext cx="1933575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638" y="1790264"/>
            <a:ext cx="3962400" cy="438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00329" y="1904701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51" y="4671333"/>
            <a:ext cx="4373850" cy="1111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460" y="3782850"/>
            <a:ext cx="272415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683" y="4707461"/>
            <a:ext cx="3931227" cy="82382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8084311" y="3791432"/>
            <a:ext cx="830408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2003" y="3753609"/>
            <a:ext cx="3013939" cy="535966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961017" y="4920813"/>
            <a:ext cx="76128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729884" y="4338129"/>
            <a:ext cx="54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α</a:t>
            </a:r>
            <a:r>
              <a:rPr lang="en-US" smtClean="0"/>
              <a:t>=1</a:t>
            </a:r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784217" y="5362102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α</a:t>
            </a:r>
            <a:r>
              <a:rPr lang="en-US" smtClean="0"/>
              <a:t>=-1</a:t>
            </a:r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6916344" y="4329594"/>
            <a:ext cx="24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exponential connection</a:t>
            </a:r>
            <a:endParaRPr lang="fr-FR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16344" y="5364686"/>
            <a:ext cx="20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mixture connection</a:t>
            </a:r>
            <a:endParaRPr lang="fr-FR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97280" y="2228414"/>
            <a:ext cx="238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/>
                </a:solidFill>
              </a:rPr>
              <a:t>covariance of the score</a:t>
            </a:r>
            <a:endParaRPr lang="fr-FR" b="1">
              <a:solidFill>
                <a:schemeClr val="accent4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3788" y="2322387"/>
            <a:ext cx="1728734" cy="2580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86851" y="2221369"/>
            <a:ext cx="148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/>
                </a:solidFill>
              </a:rPr>
              <a:t>log-likelihood</a:t>
            </a:r>
            <a:endParaRPr lang="fr-FR" b="1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37583" y="6429000"/>
            <a:ext cx="25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[Amari Nagaoka 1982]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7139" y="6425902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[Rao 1945]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49463" y="6424111"/>
            <a:ext cx="1890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[Hotelling 1930]</a:t>
            </a:r>
            <a:endParaRPr lang="fr-FR" sz="2000" b="1">
              <a:solidFill>
                <a:schemeClr val="accent6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464" y="6342938"/>
            <a:ext cx="4819650" cy="4762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3632" y="4243774"/>
            <a:ext cx="2198055" cy="46368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 flipV="1">
            <a:off x="9052003" y="3713589"/>
            <a:ext cx="3045476" cy="607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0800000">
            <a:off x="-43771" y="1210664"/>
            <a:ext cx="553998" cy="46765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400" b="1" smtClean="0">
                <a:solidFill>
                  <a:schemeClr val="accent2"/>
                </a:solidFill>
              </a:rPr>
              <a:t>Model Information Geometry (MIG)</a:t>
            </a:r>
            <a:endParaRPr lang="fr-FR" sz="24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75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69" y="3415895"/>
            <a:ext cx="3825965" cy="9785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008" y="-6053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Rao distance on the Fisher-Rao manifold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416" y="3044247"/>
            <a:ext cx="1649595" cy="635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42553" y="4412740"/>
            <a:ext cx="1227512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practice: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calculated geodesics which are curves locally minimizing the length linking two </a:t>
            </a:r>
            <a:r>
              <a:rPr lang="en-US" sz="2000" dirty="0"/>
              <a:t>endpoints (equivalently minimize the energy of squared length elements)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Finding Fisher-Rao geodesics is a </a:t>
            </a:r>
            <a:r>
              <a:rPr lang="en-US" sz="2400"/>
              <a:t>non-trivial </a:t>
            </a:r>
            <a:r>
              <a:rPr lang="en-US" sz="2400" smtClean="0"/>
              <a:t>tasks.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mtClean="0">
                <a:solidFill>
                  <a:srgbClr val="92D050"/>
                </a:solidFill>
              </a:rPr>
              <a:t>Good news 2023</a:t>
            </a:r>
            <a:r>
              <a:rPr lang="en-US" sz="2400" smtClean="0"/>
              <a:t>:  closed-form geodesics with boundary conditions for  </a:t>
            </a:r>
            <a:r>
              <a:rPr lang="en-US" sz="2400" b="1">
                <a:solidFill>
                  <a:schemeClr val="accent2"/>
                </a:solidFill>
              </a:rPr>
              <a:t>M</a:t>
            </a:r>
            <a:r>
              <a:rPr lang="en-US" sz="2400" b="1" smtClean="0">
                <a:solidFill>
                  <a:schemeClr val="accent2"/>
                </a:solidFill>
              </a:rPr>
              <a:t>ultiVariate Normals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5388" y="3018812"/>
            <a:ext cx="251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Length element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77" y="958095"/>
            <a:ext cx="10629900" cy="2000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4878" y="1110344"/>
            <a:ext cx="10629900" cy="1848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108" y="3065860"/>
            <a:ext cx="5433291" cy="1802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9827" y="2035668"/>
            <a:ext cx="39926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Here, </a:t>
            </a:r>
            <a:r>
              <a:rPr lang="el-GR" sz="2000" dirty="0"/>
              <a:t>γ</a:t>
            </a:r>
            <a:r>
              <a:rPr lang="en-US" sz="2000" dirty="0"/>
              <a:t>  is the Riemannian geodesic  </a:t>
            </a:r>
          </a:p>
          <a:p>
            <a:r>
              <a:rPr lang="en-US" sz="2000" dirty="0"/>
              <a:t>(or add a minimizer on all paths </a:t>
            </a:r>
            <a:r>
              <a:rPr lang="el-GR" altLang="ja-JP" sz="2000" dirty="0"/>
              <a:t>γ</a:t>
            </a:r>
            <a:r>
              <a:rPr lang="en-US" sz="2000" dirty="0"/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9994" y="6308514"/>
            <a:ext cx="8392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Fisher-Rao and pullback Hilbert cone distances on the multivariate Gaussian manifold </a:t>
            </a:r>
            <a:endParaRPr lang="en-US" b="1" smtClean="0">
              <a:solidFill>
                <a:schemeClr val="accent6"/>
              </a:solidFill>
            </a:endParaRPr>
          </a:p>
          <a:p>
            <a:r>
              <a:rPr lang="en-US" b="1" smtClean="0">
                <a:solidFill>
                  <a:schemeClr val="accent6"/>
                </a:solidFill>
              </a:rPr>
              <a:t>with </a:t>
            </a:r>
            <a:r>
              <a:rPr lang="en-US" b="1">
                <a:solidFill>
                  <a:schemeClr val="accent6"/>
                </a:solidFill>
              </a:rPr>
              <a:t>applications to simplification and quantization of </a:t>
            </a:r>
            <a:r>
              <a:rPr lang="en-US" b="1" smtClean="0">
                <a:solidFill>
                  <a:schemeClr val="accent6"/>
                </a:solidFill>
              </a:rPr>
              <a:t>mixtures, ICML ws TAGML 2023</a:t>
            </a:r>
            <a:endParaRPr lang="fr-FR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47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3"/>
    </mc:Choice>
    <mc:Fallback xmlns="">
      <p:transition spd="slow" advTm="6256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04" y="-251911"/>
            <a:ext cx="1209934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Information geometry from divergences: </a:t>
            </a:r>
            <a:r>
              <a:rPr lang="en-US" sz="4000" b="1" smtClean="0">
                <a:solidFill>
                  <a:schemeClr val="accent1"/>
                </a:solidFill>
              </a:rPr>
              <a:t>(M,g</a:t>
            </a:r>
            <a:r>
              <a:rPr lang="en-US" sz="4000" b="1" baseline="30000" smtClean="0">
                <a:solidFill>
                  <a:schemeClr val="accent1"/>
                </a:solidFill>
              </a:rPr>
              <a:t>D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smtClean="0">
                <a:solidFill>
                  <a:schemeClr val="accent1"/>
                </a:solidFill>
              </a:rPr>
              <a:t>∇</a:t>
            </a:r>
            <a:r>
              <a:rPr lang="en-US" sz="4000" b="1" baseline="30000" smtClean="0">
                <a:solidFill>
                  <a:schemeClr val="accent1"/>
                </a:solidFill>
              </a:rPr>
              <a:t>D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smtClean="0">
                <a:solidFill>
                  <a:schemeClr val="accent1"/>
                </a:solidFill>
              </a:rPr>
              <a:t>∇</a:t>
            </a:r>
            <a:r>
              <a:rPr lang="en-US" sz="4000" b="1" baseline="30000" smtClean="0">
                <a:solidFill>
                  <a:schemeClr val="accent1"/>
                </a:solidFill>
              </a:rPr>
              <a:t>D*</a:t>
            </a:r>
            <a:r>
              <a:rPr lang="en-US" sz="4000" b="1" smtClean="0">
                <a:solidFill>
                  <a:schemeClr val="accent1"/>
                </a:solidFill>
              </a:rPr>
              <a:t>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13" y="776288"/>
            <a:ext cx="11942617" cy="43513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FF0000"/>
                </a:solidFill>
              </a:rPr>
              <a:t>statistical divergence</a:t>
            </a:r>
            <a:r>
              <a:rPr lang="en-US" smtClean="0"/>
              <a:t> like the Kullback-Leibler divergence is a smooth non-metric distance between probability measures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A statistical divergence between two densities of a statistical model is a </a:t>
            </a:r>
            <a:r>
              <a:rPr lang="en-US" b="1" smtClean="0">
                <a:solidFill>
                  <a:srgbClr val="FF0000"/>
                </a:solidFill>
              </a:rPr>
              <a:t>parametric divergence </a:t>
            </a:r>
            <a:r>
              <a:rPr lang="en-US" smtClean="0"/>
              <a:t>(e.g., KLD between two normal distributions)</a:t>
            </a:r>
          </a:p>
          <a:p>
            <a:endParaRPr lang="en-US" smtClean="0"/>
          </a:p>
          <a:p>
            <a:r>
              <a:rPr lang="en-US" smtClean="0"/>
              <a:t>Construction of </a:t>
            </a:r>
            <a:r>
              <a:rPr lang="en-US" i="1" smtClean="0"/>
              <a:t>dual geometry from asymmetric parametric divergence D(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smtClean="0"/>
              <a:t>: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 i="1" smtClean="0"/>
              <a:t>)</a:t>
            </a:r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Dual divergence</a:t>
            </a:r>
            <a:r>
              <a:rPr lang="en-US" smtClean="0"/>
              <a:t> is </a:t>
            </a:r>
            <a:r>
              <a:rPr lang="en-US" i="1" smtClean="0"/>
              <a:t>D*(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smtClean="0"/>
              <a:t>: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 i="1" smtClean="0"/>
              <a:t>)=D(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/>
              <a:t>: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i="1" smtClean="0"/>
              <a:t>), reverse divergence</a:t>
            </a:r>
          </a:p>
          <a:p>
            <a:pPr marL="0" indent="0">
              <a:buNone/>
            </a:pPr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56" y="1645012"/>
            <a:ext cx="485775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5" y="5396793"/>
            <a:ext cx="417195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026" y="5698986"/>
            <a:ext cx="2571750" cy="466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5208" y="5286210"/>
            <a:ext cx="142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Cubic tensor: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231231" y="5077544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 structure:</a:t>
            </a: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3241" y="5446876"/>
            <a:ext cx="1438275" cy="514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36987" y="4691642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6"/>
                </a:solidFill>
              </a:rPr>
              <a:t>[Eguchi 1983]</a:t>
            </a:r>
            <a:endParaRPr lang="fr-FR" sz="2400" b="1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003" y="3582375"/>
            <a:ext cx="3551390" cy="5985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925" y="6532586"/>
            <a:ext cx="1951197" cy="299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804" y="6532586"/>
            <a:ext cx="4575219" cy="336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804" y="6192919"/>
            <a:ext cx="2519361" cy="3139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0800000">
            <a:off x="-114581" y="1027504"/>
            <a:ext cx="553998" cy="51909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400" b="1" smtClean="0">
                <a:solidFill>
                  <a:schemeClr val="accent2"/>
                </a:solidFill>
              </a:rPr>
              <a:t>Divergence Information Geometry (DIG)</a:t>
            </a:r>
            <a:endParaRPr lang="fr-FR" sz="24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75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328" y="0"/>
            <a:ext cx="11880272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Realizations of dual information geometry (stat mfd)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151370"/>
            <a:ext cx="11841018" cy="5397211"/>
          </a:xfrm>
        </p:spPr>
        <p:txBody>
          <a:bodyPr/>
          <a:lstStyle/>
          <a:p>
            <a:r>
              <a:rPr lang="en-US" smtClean="0"/>
              <a:t>Realize  </a:t>
            </a:r>
            <a:r>
              <a:rPr lang="en-US"/>
              <a:t>(</a:t>
            </a:r>
            <a:r>
              <a:rPr lang="en-US" smtClean="0"/>
              <a:t>M,g,</a:t>
            </a:r>
            <a:r>
              <a:rPr lang="fr-FR" smtClean="0"/>
              <a:t>∇</a:t>
            </a:r>
            <a:r>
              <a:rPr lang="en-US" smtClean="0"/>
              <a:t>,</a:t>
            </a:r>
            <a:r>
              <a:rPr lang="fr-FR" smtClean="0"/>
              <a:t>∇</a:t>
            </a:r>
            <a:r>
              <a:rPr lang="en-US" smtClean="0"/>
              <a:t>) as a divergence information geometry (M,g</a:t>
            </a:r>
            <a:r>
              <a:rPr lang="en-US" baseline="30000" smtClean="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 baseline="30000" smtClean="0"/>
              <a:t>*</a:t>
            </a:r>
            <a:r>
              <a:rPr lang="en-US" smtClean="0"/>
              <a:t>):  </a:t>
            </a:r>
          </a:p>
          <a:p>
            <a:pPr marL="0" indent="0">
              <a:buNone/>
            </a:pPr>
            <a:r>
              <a:rPr lang="en-US" smtClean="0"/>
              <a:t>	always exists a divergence D such that </a:t>
            </a:r>
            <a:r>
              <a:rPr lang="en-US"/>
              <a:t>(M,g,</a:t>
            </a:r>
            <a:r>
              <a:rPr lang="fr-FR"/>
              <a:t>∇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smtClean="0"/>
              <a:t>)=</a:t>
            </a:r>
            <a:r>
              <a:rPr lang="en-US"/>
              <a:t>(M,g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 baseline="30000" smtClean="0"/>
              <a:t>*</a:t>
            </a:r>
            <a:r>
              <a:rPr lang="en-US" smtClean="0"/>
              <a:t>)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z="2400" b="1" smtClean="0">
                <a:solidFill>
                  <a:schemeClr val="accent6"/>
                </a:solidFill>
              </a:rPr>
              <a:t>Matumoto, </a:t>
            </a:r>
            <a:r>
              <a:rPr lang="en-US" sz="2400" b="1">
                <a:solidFill>
                  <a:schemeClr val="accent6"/>
                </a:solidFill>
              </a:rPr>
              <a:t>"Any statistical manifold has a contrast function—On the C3-functions taking the minimum at the </a:t>
            </a:r>
            <a:r>
              <a:rPr lang="en-US" sz="2400" b="1" u="sng">
                <a:solidFill>
                  <a:schemeClr val="accent6"/>
                </a:solidFill>
              </a:rPr>
              <a:t>diagonal of the product manifold</a:t>
            </a:r>
            <a:r>
              <a:rPr lang="en-US" sz="2400" b="1">
                <a:solidFill>
                  <a:schemeClr val="accent6"/>
                </a:solidFill>
              </a:rPr>
              <a:t>." </a:t>
            </a:r>
            <a:r>
              <a:rPr lang="en-US" sz="2400" b="1" i="1">
                <a:solidFill>
                  <a:schemeClr val="accent6"/>
                </a:solidFill>
              </a:rPr>
              <a:t>Hiroshima Math. J</a:t>
            </a:r>
            <a:r>
              <a:rPr lang="en-US" sz="2400" b="1">
                <a:solidFill>
                  <a:schemeClr val="accent6"/>
                </a:solidFill>
              </a:rPr>
              <a:t> 23.2 (1993</a:t>
            </a:r>
            <a:r>
              <a:rPr lang="en-US" sz="2400" b="1" smtClean="0">
                <a:solidFill>
                  <a:schemeClr val="accent6"/>
                </a:solidFill>
              </a:rPr>
              <a:t>) </a:t>
            </a:r>
            <a:endParaRPr lang="en-US" sz="2400" b="1">
              <a:solidFill>
                <a:schemeClr val="accent6"/>
              </a:solidFill>
            </a:endParaRPr>
          </a:p>
          <a:p>
            <a:endParaRPr lang="en-US" smtClean="0"/>
          </a:p>
          <a:p>
            <a:r>
              <a:rPr lang="en-US" smtClean="0"/>
              <a:t>Realize </a:t>
            </a:r>
            <a:r>
              <a:rPr lang="en-US"/>
              <a:t>(M,g,</a:t>
            </a:r>
            <a:r>
              <a:rPr lang="fr-FR"/>
              <a:t>∇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smtClean="0"/>
              <a:t>) as a model information geometry (M,g</a:t>
            </a:r>
            <a:r>
              <a:rPr lang="en-US" baseline="30000" smtClean="0"/>
              <a:t>F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-</a:t>
            </a:r>
            <a:r>
              <a:rPr lang="el-GR" baseline="30000"/>
              <a:t>α</a:t>
            </a:r>
            <a:r>
              <a:rPr lang="en-US"/>
              <a:t>,</a:t>
            </a:r>
            <a:r>
              <a:rPr lang="fr-FR"/>
              <a:t>∇</a:t>
            </a:r>
            <a:r>
              <a:rPr lang="el-GR" baseline="30000"/>
              <a:t>α</a:t>
            </a:r>
            <a:r>
              <a:rPr lang="en-US" smtClean="0"/>
              <a:t>)</a:t>
            </a:r>
          </a:p>
          <a:p>
            <a:pPr marL="0" indent="0">
              <a:buNone/>
            </a:pPr>
            <a:r>
              <a:rPr lang="en-US" smtClean="0"/>
              <a:t>	always </a:t>
            </a:r>
            <a:r>
              <a:rPr lang="en-US"/>
              <a:t>exists a </a:t>
            </a:r>
            <a:r>
              <a:rPr lang="en-US" smtClean="0"/>
              <a:t>statistical model M </a:t>
            </a:r>
            <a:r>
              <a:rPr lang="en-US"/>
              <a:t>such that (M,g,</a:t>
            </a:r>
            <a:r>
              <a:rPr lang="fr-FR"/>
              <a:t>∇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smtClean="0"/>
              <a:t>)=</a:t>
            </a:r>
            <a:r>
              <a:rPr lang="en-US"/>
              <a:t>(</a:t>
            </a:r>
            <a:r>
              <a:rPr lang="en-US" smtClean="0"/>
              <a:t>M,</a:t>
            </a:r>
            <a:r>
              <a:rPr lang="en-US" baseline="-25000" smtClean="0"/>
              <a:t>P</a:t>
            </a:r>
            <a:r>
              <a:rPr lang="en-US" smtClean="0"/>
              <a:t>g</a:t>
            </a:r>
            <a:r>
              <a:rPr lang="en-US" baseline="30000" smtClean="0"/>
              <a:t>F</a:t>
            </a:r>
            <a:r>
              <a:rPr lang="en-US" smtClean="0"/>
              <a:t>,</a:t>
            </a:r>
            <a:r>
              <a:rPr lang="en-US" baseline="-25000" smtClean="0"/>
              <a:t>P</a:t>
            </a:r>
            <a:r>
              <a:rPr lang="fr-FR" smtClean="0"/>
              <a:t>∇</a:t>
            </a:r>
            <a:r>
              <a:rPr lang="en-US" baseline="30000"/>
              <a:t>-</a:t>
            </a:r>
            <a:r>
              <a:rPr lang="el-GR" baseline="30000"/>
              <a:t>α</a:t>
            </a:r>
            <a:r>
              <a:rPr lang="en-US" smtClean="0"/>
              <a:t>,</a:t>
            </a:r>
            <a:r>
              <a:rPr lang="en-US" baseline="-25000" smtClean="0"/>
              <a:t>P</a:t>
            </a:r>
            <a:r>
              <a:rPr lang="fr-FR" smtClean="0"/>
              <a:t>∇</a:t>
            </a:r>
            <a:r>
              <a:rPr lang="el-GR" baseline="30000"/>
              <a:t>α</a:t>
            </a:r>
            <a:r>
              <a:rPr lang="en-US" smtClean="0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 b="1" smtClean="0">
                <a:solidFill>
                  <a:schemeClr val="accent6"/>
                </a:solidFill>
              </a:rPr>
              <a:t>Lê, Hông Vân</a:t>
            </a:r>
            <a:r>
              <a:rPr lang="en-US" sz="2400" b="1">
                <a:solidFill>
                  <a:schemeClr val="accent6"/>
                </a:solidFill>
              </a:rPr>
              <a:t>. "Statistical manifolds are statistical models." </a:t>
            </a:r>
            <a:r>
              <a:rPr lang="en-US" sz="2400" b="1" i="1">
                <a:solidFill>
                  <a:schemeClr val="accent6"/>
                </a:solidFill>
              </a:rPr>
              <a:t>Journal of Geometry</a:t>
            </a:r>
            <a:r>
              <a:rPr lang="en-US" sz="2400" b="1">
                <a:solidFill>
                  <a:schemeClr val="accent6"/>
                </a:solidFill>
              </a:rPr>
              <a:t> 84 (2006): 83-93.</a:t>
            </a:r>
            <a:endParaRPr lang="en-US" sz="2400" b="1" smtClean="0">
              <a:solidFill>
                <a:schemeClr val="accent6"/>
              </a:solidFill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18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474" y="3881726"/>
            <a:ext cx="3238643" cy="651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9257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Equivalence: model </a:t>
            </a:r>
            <a:r>
              <a:rPr lang="el-GR" sz="4000" b="1" smtClean="0">
                <a:solidFill>
                  <a:schemeClr val="accent1"/>
                </a:solidFill>
              </a:rPr>
              <a:t>α</a:t>
            </a:r>
            <a:r>
              <a:rPr lang="en-US" sz="4000" b="1" smtClean="0">
                <a:solidFill>
                  <a:schemeClr val="accent1"/>
                </a:solidFill>
              </a:rPr>
              <a:t>-IG </a:t>
            </a:r>
            <a:r>
              <a:rPr lang="fr-FR" sz="4000" b="1" smtClean="0">
                <a:solidFill>
                  <a:schemeClr val="accent1"/>
                </a:solidFill>
              </a:rPr>
              <a:t>↔ </a:t>
            </a:r>
            <a:r>
              <a:rPr lang="en-US" sz="4000" b="1" smtClean="0">
                <a:solidFill>
                  <a:schemeClr val="accent1"/>
                </a:solidFill>
              </a:rPr>
              <a:t>divergence IG for f-divergences</a:t>
            </a:r>
            <a:endParaRPr lang="fr-FR" sz="40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86" y="911224"/>
            <a:ext cx="11957628" cy="5581939"/>
          </a:xfrm>
        </p:spPr>
        <p:txBody>
          <a:bodyPr/>
          <a:lstStyle/>
          <a:p>
            <a:r>
              <a:rPr lang="en-US" smtClean="0"/>
              <a:t>Let P={p</a:t>
            </a:r>
            <a:r>
              <a:rPr lang="el-GR" baseline="-25000"/>
              <a:t>θ</a:t>
            </a:r>
            <a:r>
              <a:rPr lang="en-US" smtClean="0"/>
              <a:t>} be a statistical model of probability distributions dominated by </a:t>
            </a:r>
            <a:r>
              <a:rPr lang="el-GR"/>
              <a:t>μ</a:t>
            </a:r>
            <a:endParaRPr lang="en-US"/>
          </a:p>
          <a:p>
            <a:r>
              <a:rPr lang="en-US" smtClean="0"/>
              <a:t>Consider the </a:t>
            </a:r>
            <a:r>
              <a:rPr lang="en-US" b="1" smtClean="0">
                <a:solidFill>
                  <a:srgbClr val="FF0000"/>
                </a:solidFill>
              </a:rPr>
              <a:t>f-divergence</a:t>
            </a:r>
            <a:r>
              <a:rPr lang="en-US" smtClean="0"/>
              <a:t> for a convex generator f(u) with f(1)=0, f'(1)=1, </a:t>
            </a:r>
            <a:r>
              <a:rPr lang="en-US" smtClean="0">
                <a:solidFill>
                  <a:srgbClr val="00B0F0"/>
                </a:solidFill>
              </a:rPr>
              <a:t>f''(1)=1 </a:t>
            </a:r>
            <a:r>
              <a:rPr lang="fr-FR" smtClean="0">
                <a:solidFill>
                  <a:srgbClr val="00B0F0"/>
                </a:solidFill>
              </a:rPr>
              <a:t>← </a:t>
            </a:r>
            <a:r>
              <a:rPr lang="en-US" smtClean="0">
                <a:solidFill>
                  <a:srgbClr val="00B0F0"/>
                </a:solidFill>
              </a:rPr>
              <a:t>standard f-divergence</a:t>
            </a:r>
            <a:r>
              <a:rPr lang="en-US" smtClean="0">
                <a:solidFill>
                  <a:srgbClr val="0070C0"/>
                </a:solidFill>
              </a:rPr>
              <a:t>  </a:t>
            </a:r>
            <a:r>
              <a:rPr lang="en-US" smtClean="0"/>
              <a:t>(can always rescale g(u)=f(u)/f''(1))</a:t>
            </a:r>
          </a:p>
          <a:p>
            <a:endParaRPr lang="en-US">
              <a:solidFill>
                <a:schemeClr val="tx2"/>
              </a:solidFill>
            </a:endParaRPr>
          </a:p>
          <a:p>
            <a:endParaRPr lang="en-US" smtClean="0">
              <a:solidFill>
                <a:schemeClr val="tx2"/>
              </a:solidFill>
            </a:endParaRPr>
          </a:p>
          <a:p>
            <a:r>
              <a:rPr lang="en-US" smtClean="0"/>
              <a:t>The f-divergence between</a:t>
            </a:r>
            <a:r>
              <a:rPr lang="en-US" smtClean="0">
                <a:solidFill>
                  <a:schemeClr val="tx2"/>
                </a:solidFill>
              </a:rPr>
              <a:t> </a:t>
            </a:r>
            <a:r>
              <a:rPr lang="en-US"/>
              <a:t>p</a:t>
            </a:r>
            <a:r>
              <a:rPr lang="el-GR" baseline="-25000" smtClean="0"/>
              <a:t>θ</a:t>
            </a:r>
            <a:r>
              <a:rPr lang="en-US" baseline="-25000" smtClean="0"/>
              <a:t>1 </a:t>
            </a:r>
            <a:r>
              <a:rPr lang="en-US"/>
              <a:t>and</a:t>
            </a:r>
            <a:r>
              <a:rPr lang="en-US" baseline="-25000" smtClean="0"/>
              <a:t> </a:t>
            </a:r>
            <a:r>
              <a:rPr lang="en-US"/>
              <a:t>p</a:t>
            </a:r>
            <a:r>
              <a:rPr lang="el-GR" baseline="-25000" smtClean="0"/>
              <a:t>θ</a:t>
            </a:r>
            <a:r>
              <a:rPr lang="en-US" baseline="-25000" smtClean="0"/>
              <a:t>2 </a:t>
            </a:r>
            <a:r>
              <a:rPr lang="en-US"/>
              <a:t>is a parameter </a:t>
            </a:r>
            <a:r>
              <a:rPr lang="en-US" smtClean="0"/>
              <a:t>divergence D(</a:t>
            </a:r>
            <a:r>
              <a:rPr lang="el-GR"/>
              <a:t>θ</a:t>
            </a:r>
            <a:r>
              <a:rPr lang="en-US" baseline="-25000"/>
              <a:t>1</a:t>
            </a:r>
            <a:r>
              <a:rPr lang="en-US"/>
              <a:t>: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 smtClean="0"/>
              <a:t>)</a:t>
            </a:r>
          </a:p>
          <a:p>
            <a:endParaRPr lang="en-US"/>
          </a:p>
          <a:p>
            <a:pPr marL="0" indent="0">
              <a:buNone/>
            </a:pPr>
            <a:r>
              <a:rPr lang="en-US" smtClean="0"/>
              <a:t>from which we can build the divergence information geometry </a:t>
            </a:r>
            <a:r>
              <a:rPr lang="en-US"/>
              <a:t>(M,g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 baseline="30000" smtClean="0"/>
              <a:t>*</a:t>
            </a:r>
            <a:r>
              <a:rPr lang="en-US" smtClean="0"/>
              <a:t>)</a:t>
            </a:r>
            <a:endParaRPr lang="en-US"/>
          </a:p>
          <a:p>
            <a:r>
              <a:rPr lang="en-US" smtClean="0"/>
              <a:t>Then </a:t>
            </a:r>
            <a:r>
              <a:rPr lang="en-US" b="1" smtClean="0">
                <a:solidFill>
                  <a:srgbClr val="00B0F0"/>
                </a:solidFill>
              </a:rPr>
              <a:t>model  </a:t>
            </a:r>
            <a:r>
              <a:rPr lang="el-GR" b="1" smtClean="0">
                <a:solidFill>
                  <a:srgbClr val="00B0F0"/>
                </a:solidFill>
              </a:rPr>
              <a:t>α</a:t>
            </a:r>
            <a:r>
              <a:rPr lang="en-US" b="1" smtClean="0">
                <a:solidFill>
                  <a:srgbClr val="00B0F0"/>
                </a:solidFill>
              </a:rPr>
              <a:t>-geometry</a:t>
            </a:r>
            <a:r>
              <a:rPr lang="en-US" smtClean="0"/>
              <a:t> for </a:t>
            </a:r>
            <a:r>
              <a:rPr lang="el-GR" smtClean="0"/>
              <a:t>α</a:t>
            </a:r>
            <a:r>
              <a:rPr lang="en-US" smtClean="0"/>
              <a:t>=2 f'''(1)+3 coincide with </a:t>
            </a:r>
            <a:r>
              <a:rPr lang="en-US" b="1" smtClean="0">
                <a:solidFill>
                  <a:srgbClr val="00B0F0"/>
                </a:solidFill>
              </a:rPr>
              <a:t>divergence IG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                            </a:t>
            </a:r>
            <a:r>
              <a:rPr lang="en-US" b="1" smtClean="0">
                <a:solidFill>
                  <a:srgbClr val="FF0000"/>
                </a:solidFill>
              </a:rPr>
              <a:t>(</a:t>
            </a:r>
            <a:r>
              <a:rPr lang="en-US" b="1">
                <a:solidFill>
                  <a:srgbClr val="FF0000"/>
                </a:solidFill>
              </a:rPr>
              <a:t>M,g</a:t>
            </a:r>
            <a:r>
              <a:rPr lang="en-US" b="1" baseline="30000">
                <a:solidFill>
                  <a:srgbClr val="FF000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n-US" b="1" baseline="30000">
                <a:solidFill>
                  <a:srgbClr val="FF000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n-US" b="1" baseline="30000">
                <a:solidFill>
                  <a:srgbClr val="FF0000"/>
                </a:solidFill>
              </a:rPr>
              <a:t>D</a:t>
            </a:r>
            <a:r>
              <a:rPr lang="en-US" b="1" baseline="30000" smtClean="0">
                <a:solidFill>
                  <a:srgbClr val="FF0000"/>
                </a:solidFill>
              </a:rPr>
              <a:t>*</a:t>
            </a:r>
            <a:r>
              <a:rPr lang="en-US" b="1" smtClean="0">
                <a:solidFill>
                  <a:srgbClr val="FF0000"/>
                </a:solidFill>
              </a:rPr>
              <a:t>) = </a:t>
            </a:r>
            <a:r>
              <a:rPr lang="en-US" b="1">
                <a:solidFill>
                  <a:srgbClr val="FF0000"/>
                </a:solidFill>
              </a:rPr>
              <a:t>(M,g</a:t>
            </a:r>
            <a:r>
              <a:rPr lang="en-US" b="1" baseline="30000">
                <a:solidFill>
                  <a:srgbClr val="FF0000"/>
                </a:solidFill>
              </a:rPr>
              <a:t>F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n-US" b="1" baseline="30000">
                <a:solidFill>
                  <a:srgbClr val="FF0000"/>
                </a:solidFill>
              </a:rPr>
              <a:t>-</a:t>
            </a:r>
            <a:r>
              <a:rPr lang="el-GR" b="1" baseline="30000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l-GR" b="1" baseline="30000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)</a:t>
            </a:r>
            <a:r>
              <a:rPr lang="en-US" b="1" smtClean="0">
                <a:solidFill>
                  <a:srgbClr val="FF0000"/>
                </a:solidFill>
              </a:rPr>
              <a:t> for </a:t>
            </a:r>
            <a:r>
              <a:rPr lang="el-GR" b="1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=2 f'''(1)+</a:t>
            </a:r>
            <a:r>
              <a:rPr lang="en-US" b="1" smtClean="0">
                <a:solidFill>
                  <a:srgbClr val="FF0000"/>
                </a:solidFill>
              </a:rPr>
              <a:t>3 </a:t>
            </a:r>
          </a:p>
          <a:p>
            <a:pPr marL="0" indent="0">
              <a:buNone/>
            </a:pPr>
            <a:r>
              <a:rPr lang="en-US" sz="2000" smtClean="0"/>
              <a:t>       metric tensor  g</a:t>
            </a:r>
            <a:r>
              <a:rPr lang="en-US" sz="2000" baseline="30000" smtClean="0"/>
              <a:t>D </a:t>
            </a:r>
            <a:r>
              <a:rPr lang="en-US" sz="2000" smtClean="0"/>
              <a:t>and cubic tensor T</a:t>
            </a:r>
            <a:r>
              <a:rPr lang="en-US" sz="2000" baseline="30000" smtClean="0"/>
              <a:t>D</a:t>
            </a:r>
            <a:r>
              <a:rPr lang="en-US" sz="2000" smtClean="0"/>
              <a:t> coincides with Fisher metric g</a:t>
            </a:r>
            <a:r>
              <a:rPr lang="en-US" sz="2000" baseline="30000"/>
              <a:t>F</a:t>
            </a:r>
            <a:r>
              <a:rPr lang="en-US" sz="2000" smtClean="0"/>
              <a:t> and Amari-Chentsov tensor T</a:t>
            </a:r>
            <a:endParaRPr lang="fr-FR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7" y="2521526"/>
            <a:ext cx="5156031" cy="616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74" y="2375189"/>
            <a:ext cx="6524426" cy="441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258" y="2816947"/>
            <a:ext cx="1543050" cy="53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2800" y="2886559"/>
            <a:ext cx="452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 reverse f-divergence is a f-divergence for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27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7" y="-19616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Curvature is associated to affine connection </a:t>
            </a:r>
            <a:r>
              <a:rPr lang="fr-FR">
                <a:solidFill>
                  <a:schemeClr val="accent1"/>
                </a:solidFill>
              </a:rPr>
              <a:t>∇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263" y="930676"/>
            <a:ext cx="11104418" cy="4351338"/>
          </a:xfrm>
        </p:spPr>
        <p:txBody>
          <a:bodyPr/>
          <a:lstStyle/>
          <a:p>
            <a:r>
              <a:rPr lang="en-US" smtClean="0"/>
              <a:t>For Riemannian structure (M,g), use default </a:t>
            </a:r>
            <a:r>
              <a:rPr lang="en-US" b="1" smtClean="0">
                <a:solidFill>
                  <a:srgbClr val="FF0000"/>
                </a:solidFill>
              </a:rPr>
              <a:t>Levi-Civita connection </a:t>
            </a:r>
            <a:r>
              <a:rPr lang="fr-FR" b="1" smtClean="0">
                <a:solidFill>
                  <a:srgbClr val="FF0000"/>
                </a:solidFill>
              </a:rPr>
              <a:t>∇=∇</a:t>
            </a:r>
            <a:r>
              <a:rPr lang="fr-FR" b="1" baseline="30000" smtClean="0">
                <a:solidFill>
                  <a:srgbClr val="FF0000"/>
                </a:solidFill>
              </a:rPr>
              <a:t>g</a:t>
            </a:r>
            <a:r>
              <a:rPr lang="en-US" smtClean="0"/>
              <a:t> </a:t>
            </a:r>
          </a:p>
          <a:p>
            <a:r>
              <a:rPr lang="en-US" smtClean="0"/>
              <a:t>Riemannian manifolds of dim d can always be embedded into Euclidean spaces E</a:t>
            </a:r>
            <a:r>
              <a:rPr lang="en-US" baseline="30000" smtClean="0"/>
              <a:t>D</a:t>
            </a:r>
            <a:r>
              <a:rPr lang="en-US" smtClean="0"/>
              <a:t> of dim D=O(d</a:t>
            </a:r>
            <a:r>
              <a:rPr lang="en-US" baseline="30000" smtClean="0"/>
              <a:t>2</a:t>
            </a:r>
            <a:r>
              <a:rPr lang="en-US" smtClean="0"/>
              <a:t>)</a:t>
            </a:r>
          </a:p>
          <a:p>
            <a:r>
              <a:rPr lang="en-US" smtClean="0"/>
              <a:t>Euclidean spaces have a natural affine connection </a:t>
            </a:r>
            <a:r>
              <a:rPr lang="fr-FR" smtClean="0"/>
              <a:t>∇=∇</a:t>
            </a:r>
            <a:r>
              <a:rPr lang="fr-FR" baseline="30000"/>
              <a:t>E</a:t>
            </a:r>
            <a:r>
              <a:rPr lang="en-US" smtClean="0"/>
              <a:t> </a:t>
            </a:r>
            <a:endParaRPr lang="fr-FR"/>
          </a:p>
        </p:txBody>
      </p:sp>
      <p:pic>
        <p:nvPicPr>
          <p:cNvPr id="4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7" y="2838525"/>
            <a:ext cx="5852930" cy="26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02" y="2838524"/>
            <a:ext cx="2321905" cy="29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3220" y="5284382"/>
            <a:ext cx="51618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Cylinder is flat, </a:t>
            </a:r>
            <a:r>
              <a:rPr lang="en-US" sz="2800"/>
              <a:t>0 </a:t>
            </a:r>
            <a:r>
              <a:rPr lang="en-US" sz="2800" smtClean="0"/>
              <a:t>curvature:</a:t>
            </a:r>
          </a:p>
          <a:p>
            <a:r>
              <a:rPr lang="en-US" sz="2800" smtClean="0"/>
              <a:t>Parallel transport along a loop of a vector preserves the orientation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85996" y="5473005"/>
            <a:ext cx="59289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Sphere has positive </a:t>
            </a:r>
            <a:r>
              <a:rPr lang="en-US" sz="2800"/>
              <a:t>constant </a:t>
            </a:r>
            <a:r>
              <a:rPr lang="en-US" sz="2800" smtClean="0"/>
              <a:t>curvature:</a:t>
            </a:r>
          </a:p>
          <a:p>
            <a:r>
              <a:rPr lang="en-US" sz="2800" smtClean="0"/>
              <a:t>Parallel transport along a loop exhibits</a:t>
            </a:r>
          </a:p>
          <a:p>
            <a:r>
              <a:rPr lang="en-US" sz="2800" smtClean="0"/>
              <a:t>an angle defect related to curvature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0927157" y="5002016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CNRS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291" y="975879"/>
            <a:ext cx="11926454" cy="154564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91" y="-262948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Dually flat spaces (M,g,</a:t>
            </a:r>
            <a:r>
              <a:rPr lang="fr-FR" smtClean="0">
                <a:solidFill>
                  <a:schemeClr val="accent1"/>
                </a:solidFill>
              </a:rPr>
              <a:t>∇,∇*)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292" y="975879"/>
            <a:ext cx="12092708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Fundamental theorem of information geometry</a:t>
            </a:r>
            <a:r>
              <a:rPr lang="en-US" smtClean="0"/>
              <a:t>: If torsion-free affine connection </a:t>
            </a:r>
            <a:r>
              <a:rPr lang="fr-FR" smtClean="0"/>
              <a:t>∇ is of constant curvature </a:t>
            </a:r>
            <a:r>
              <a:rPr lang="el-GR"/>
              <a:t>κ</a:t>
            </a:r>
            <a:r>
              <a:rPr lang="fr-FR" smtClean="0"/>
              <a:t>, then curvature of dual torsion-free affine connection  ∇* is also constant  </a:t>
            </a:r>
            <a:r>
              <a:rPr lang="el-GR" smtClean="0"/>
              <a:t>κ</a:t>
            </a:r>
            <a:endParaRPr lang="en-US" smtClean="0"/>
          </a:p>
          <a:p>
            <a:endParaRPr lang="en-US" smtClean="0"/>
          </a:p>
          <a:p>
            <a:r>
              <a:rPr lang="en-US" u="sng" smtClean="0"/>
              <a:t>Corollary</a:t>
            </a:r>
            <a:r>
              <a:rPr lang="en-US" smtClean="0"/>
              <a:t>: if </a:t>
            </a:r>
            <a:r>
              <a:rPr lang="fr-FR" smtClean="0"/>
              <a:t>∇ is flat  (</a:t>
            </a:r>
            <a:r>
              <a:rPr lang="el-GR" smtClean="0"/>
              <a:t>κ</a:t>
            </a:r>
            <a:r>
              <a:rPr lang="en-US" smtClean="0"/>
              <a:t>=0</a:t>
            </a:r>
            <a:r>
              <a:rPr lang="fr-FR" smtClean="0"/>
              <a:t>) then ∇* is flat: </a:t>
            </a:r>
            <a:r>
              <a:rPr lang="fr-FR" b="1" smtClean="0">
                <a:solidFill>
                  <a:srgbClr val="FF0000"/>
                </a:solidFill>
              </a:rPr>
              <a:t>Dually flat space </a:t>
            </a:r>
            <a:r>
              <a:rPr lang="en-US" b="1" smtClean="0">
                <a:solidFill>
                  <a:srgbClr val="FF0000"/>
                </a:solidFill>
              </a:rPr>
              <a:t>(M,g,</a:t>
            </a:r>
            <a:r>
              <a:rPr lang="fr-FR" b="1" smtClean="0">
                <a:solidFill>
                  <a:srgbClr val="FF0000"/>
                </a:solidFill>
              </a:rPr>
              <a:t>∇,∇*)</a:t>
            </a:r>
          </a:p>
          <a:p>
            <a:endParaRPr lang="en-US" smtClean="0"/>
          </a:p>
          <a:p>
            <a:r>
              <a:rPr lang="en-US" smtClean="0"/>
              <a:t>A connection </a:t>
            </a:r>
            <a:r>
              <a:rPr lang="fr-FR" smtClean="0"/>
              <a:t>∇ is flat if there exists a local coordinate system </a:t>
            </a:r>
            <a:r>
              <a:rPr lang="el-GR" smtClean="0"/>
              <a:t>θ</a:t>
            </a:r>
            <a:r>
              <a:rPr lang="en-US" smtClean="0"/>
              <a:t> such that </a:t>
            </a:r>
            <a:r>
              <a:rPr lang="el-GR"/>
              <a:t>Γ</a:t>
            </a:r>
            <a:r>
              <a:rPr lang="en-US" smtClean="0"/>
              <a:t>(</a:t>
            </a:r>
            <a:r>
              <a:rPr lang="el-GR" smtClean="0"/>
              <a:t>θ</a:t>
            </a:r>
            <a:r>
              <a:rPr lang="en-US" smtClean="0"/>
              <a:t>)=0</a:t>
            </a:r>
          </a:p>
          <a:p>
            <a:endParaRPr lang="en-US"/>
          </a:p>
          <a:p>
            <a:r>
              <a:rPr lang="en-US" smtClean="0"/>
              <a:t>In </a:t>
            </a:r>
            <a:r>
              <a:rPr lang="fr-FR" smtClean="0"/>
              <a:t>∇-affine coordinate system </a:t>
            </a:r>
            <a:r>
              <a:rPr lang="el-GR" smtClean="0"/>
              <a:t>θ</a:t>
            </a:r>
            <a:r>
              <a:rPr lang="fr-FR" smtClean="0"/>
              <a:t>(.), ∇-geodesics are visualized as line segments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11939-C4BD-478F-836F-5ED78A5E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666" y="5935641"/>
            <a:ext cx="4688145" cy="9111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5DAA2A-2C96-45CE-A7CD-446B443BB0FC}"/>
              </a:ext>
            </a:extLst>
          </p:cNvPr>
          <p:cNvCxnSpPr>
            <a:cxnSpLocks/>
          </p:cNvCxnSpPr>
          <p:nvPr/>
        </p:nvCxnSpPr>
        <p:spPr>
          <a:xfrm flipV="1">
            <a:off x="3780005" y="6022165"/>
            <a:ext cx="1571292" cy="763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Right 23">
            <a:extLst>
              <a:ext uri="{FF2B5EF4-FFF2-40B4-BE49-F238E27FC236}">
                <a16:creationId xmlns:a16="http://schemas.microsoft.com/office/drawing/2014/main" id="{4E9F2C86-F5DF-4381-B9A7-320820C51109}"/>
              </a:ext>
            </a:extLst>
          </p:cNvPr>
          <p:cNvSpPr/>
          <p:nvPr/>
        </p:nvSpPr>
        <p:spPr>
          <a:xfrm>
            <a:off x="7344918" y="6142762"/>
            <a:ext cx="899763" cy="487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/>
        </p:nvSpPr>
        <p:spPr>
          <a:xfrm>
            <a:off x="4478675" y="5591548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Γ</a:t>
            </a:r>
            <a:r>
              <a:rPr lang="en-US" smtClean="0"/>
              <a:t>(</a:t>
            </a:r>
            <a:r>
              <a:rPr lang="el-GR" smtClean="0"/>
              <a:t>θ</a:t>
            </a:r>
            <a:r>
              <a:rPr lang="en-US" smtClean="0"/>
              <a:t>)=0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755781" y="6201777"/>
            <a:ext cx="296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/>
              <a:t>geodesics=line segments in </a:t>
            </a:r>
            <a:r>
              <a:rPr lang="el-GR" smtClean="0"/>
              <a:t>θ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801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30" y="3907764"/>
            <a:ext cx="5539260" cy="2950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0" y="3845332"/>
            <a:ext cx="6036852" cy="1284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46" y="-114204"/>
            <a:ext cx="1242367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Canonical divergences of DFSs: </a:t>
            </a:r>
            <a:r>
              <a:rPr lang="en-US" b="1">
                <a:solidFill>
                  <a:schemeClr val="accent1"/>
                </a:solidFill>
              </a:rPr>
              <a:t>Bregman </a:t>
            </a:r>
            <a:r>
              <a:rPr lang="en-US" b="1" smtClean="0">
                <a:solidFill>
                  <a:schemeClr val="accent1"/>
                </a:solidFill>
              </a:rPr>
              <a:t>divergences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312" y="881461"/>
            <a:ext cx="11442291" cy="4351338"/>
          </a:xfrm>
        </p:spPr>
        <p:txBody>
          <a:bodyPr/>
          <a:lstStyle/>
          <a:p>
            <a:r>
              <a:rPr lang="en-US" smtClean="0"/>
              <a:t>Dually flat structure (M,g,</a:t>
            </a:r>
            <a:r>
              <a:rPr lang="fr-FR" smtClean="0"/>
              <a:t>∇,∇*) can be realized by a Bregman divergence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</a:t>
            </a:r>
          </a:p>
          <a:p>
            <a:r>
              <a:rPr lang="en-US" smtClean="0"/>
              <a:t>Let </a:t>
            </a:r>
            <a:r>
              <a:rPr lang="en-US" dirty="0"/>
              <a:t>F(</a:t>
            </a:r>
            <a:r>
              <a:rPr lang="el-GR" dirty="0"/>
              <a:t>θ</a:t>
            </a:r>
            <a:r>
              <a:rPr lang="en-US" dirty="0"/>
              <a:t>) be a strictly convex and differentiable function defined on an open convex domain </a:t>
            </a:r>
            <a:r>
              <a:rPr lang="el-GR" dirty="0"/>
              <a:t>ϴ</a:t>
            </a:r>
            <a:endParaRPr lang="en-US" dirty="0"/>
          </a:p>
          <a:p>
            <a:r>
              <a:rPr lang="en-US" dirty="0"/>
              <a:t> Bregman divergence interpreted as the vertical gap between</a:t>
            </a:r>
          </a:p>
          <a:p>
            <a:pPr marL="0" indent="0">
              <a:buNone/>
            </a:pPr>
            <a:r>
              <a:rPr lang="en-US" dirty="0"/>
              <a:t> point (</a:t>
            </a:r>
            <a:r>
              <a:rPr lang="el-GR" dirty="0"/>
              <a:t>θ</a:t>
            </a:r>
            <a:r>
              <a:rPr lang="en-US" baseline="-25000" dirty="0"/>
              <a:t>1, </a:t>
            </a:r>
            <a:r>
              <a:rPr lang="en-US" dirty="0"/>
              <a:t>F(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)) and the linear approximation of F(</a:t>
            </a:r>
            <a:r>
              <a:rPr lang="el-GR" dirty="0"/>
              <a:t>θ</a:t>
            </a:r>
            <a:r>
              <a:rPr lang="en-US" dirty="0"/>
              <a:t>) </a:t>
            </a:r>
            <a:r>
              <a:rPr lang="pt-BR" dirty="0"/>
              <a:t>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r>
              <a:rPr lang="pt-BR" dirty="0"/>
              <a:t>evaluated 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 :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907215" y="6317953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[Bregman 1967]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96068" y="4036741"/>
            <a:ext cx="3546088" cy="1323703"/>
          </a:xfrm>
          <a:prstGeom prst="line">
            <a:avLst/>
          </a:prstGeom>
          <a:ln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698595" y="5107259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401122" y="4819293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12309" y="4959001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09458" y="5107259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415" y="1340336"/>
            <a:ext cx="47815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9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8"/>
    </mc:Choice>
    <mc:Fallback xmlns="">
      <p:transition spd="slow" advTm="332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2" y="-214978"/>
            <a:ext cx="1211499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Legendre-</a:t>
            </a:r>
            <a:r>
              <a:rPr lang="en-US" b="1" err="1" smtClean="0">
                <a:solidFill>
                  <a:schemeClr val="accent1"/>
                </a:solidFill>
              </a:rPr>
              <a:t>Fenchel</a:t>
            </a:r>
            <a:r>
              <a:rPr lang="en-US" b="1" smtClean="0">
                <a:solidFill>
                  <a:schemeClr val="accent1"/>
                </a:solidFill>
              </a:rPr>
              <a:t> transformation: </a:t>
            </a:r>
            <a:r>
              <a:rPr lang="en-US" sz="4000" b="1" smtClean="0">
                <a:solidFill>
                  <a:schemeClr val="accent1"/>
                </a:solidFill>
              </a:rPr>
              <a:t>Slope transformation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42" y="939790"/>
            <a:ext cx="11658600" cy="5466169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Bregman generator of </a:t>
            </a:r>
            <a:r>
              <a:rPr lang="en-US" b="1" dirty="0" smtClean="0">
                <a:solidFill>
                  <a:srgbClr val="FF0000"/>
                </a:solidFill>
              </a:rPr>
              <a:t>Legendre-type </a:t>
            </a:r>
            <a:r>
              <a:rPr lang="en-US" dirty="0" smtClean="0"/>
              <a:t>(proper, lower semi-continuous). Then its </a:t>
            </a:r>
            <a:r>
              <a:rPr lang="en-US" b="1" dirty="0" smtClean="0">
                <a:solidFill>
                  <a:srgbClr val="FF0000"/>
                </a:solidFill>
              </a:rPr>
              <a:t>convex conjugate </a:t>
            </a:r>
            <a:r>
              <a:rPr lang="en-US" dirty="0" smtClean="0"/>
              <a:t>obtained from the </a:t>
            </a:r>
            <a:r>
              <a:rPr lang="en-US" b="1" dirty="0" smtClean="0">
                <a:solidFill>
                  <a:srgbClr val="FF0000"/>
                </a:solidFill>
              </a:rPr>
              <a:t>Legendre-</a:t>
            </a:r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 transformation</a:t>
            </a:r>
            <a:r>
              <a:rPr lang="en-US" dirty="0" smtClean="0"/>
              <a:t> is a Bregman generator of Legendre type.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sz="2400" smtClean="0"/>
          </a:p>
          <a:p>
            <a:r>
              <a:rPr lang="en-US" sz="2400" smtClean="0"/>
              <a:t>Analogy </a:t>
            </a:r>
            <a:r>
              <a:rPr lang="en-US" sz="2400" dirty="0" smtClean="0"/>
              <a:t>of the Halfspace/Vertex representation of the </a:t>
            </a:r>
            <a:r>
              <a:rPr lang="en-US" sz="2400" b="1" dirty="0" smtClean="0">
                <a:solidFill>
                  <a:srgbClr val="FF0000"/>
                </a:solidFill>
              </a:rPr>
              <a:t>epigraph</a:t>
            </a:r>
            <a:r>
              <a:rPr lang="en-US" sz="2400" dirty="0" smtClean="0"/>
              <a:t> of F</a:t>
            </a:r>
            <a:endParaRPr lang="en-US" sz="2400" dirty="0"/>
          </a:p>
          <a:p>
            <a:r>
              <a:rPr lang="en-US" dirty="0" err="1" smtClean="0"/>
              <a:t>Fenchel</a:t>
            </a:r>
            <a:r>
              <a:rPr lang="en-US" dirty="0"/>
              <a:t>-</a:t>
            </a:r>
            <a:r>
              <a:rPr lang="en-US" dirty="0" smtClean="0"/>
              <a:t>Moreau’s </a:t>
            </a:r>
            <a:r>
              <a:rPr lang="en-US" b="1" dirty="0" err="1" smtClean="0">
                <a:solidFill>
                  <a:srgbClr val="FF0000"/>
                </a:solidFill>
              </a:rPr>
              <a:t>biconjugation</a:t>
            </a:r>
            <a:r>
              <a:rPr lang="en-US" b="1" dirty="0" smtClean="0">
                <a:solidFill>
                  <a:srgbClr val="FF0000"/>
                </a:solidFill>
              </a:rPr>
              <a:t> theorem </a:t>
            </a:r>
            <a:r>
              <a:rPr lang="en-US" dirty="0" smtClean="0"/>
              <a:t>for F of Legendre-type: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4555" y="616268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</a:t>
            </a:r>
            <a:r>
              <a:rPr lang="en-US" sz="2000" b="1" dirty="0" err="1" smtClean="0">
                <a:solidFill>
                  <a:schemeClr val="accent6"/>
                </a:solidFill>
              </a:rPr>
              <a:t>Touchette</a:t>
            </a:r>
            <a:r>
              <a:rPr lang="en-US" sz="2000" b="1" dirty="0" smtClean="0">
                <a:solidFill>
                  <a:schemeClr val="accent6"/>
                </a:solidFill>
              </a:rPr>
              <a:t> 2005] Legendre-</a:t>
            </a:r>
            <a:r>
              <a:rPr lang="en-US" sz="2000" b="1" dirty="0" err="1" smtClean="0">
                <a:solidFill>
                  <a:schemeClr val="accent6"/>
                </a:solidFill>
              </a:rPr>
              <a:t>Fenchel</a:t>
            </a:r>
            <a:r>
              <a:rPr lang="en-US" sz="2000" b="1" dirty="0" smtClean="0">
                <a:solidFill>
                  <a:schemeClr val="accent6"/>
                </a:solidFill>
              </a:rPr>
              <a:t> transforms in a nutshell</a:t>
            </a:r>
          </a:p>
          <a:p>
            <a:r>
              <a:rPr lang="en-US" sz="2000" b="1" smtClean="0">
                <a:solidFill>
                  <a:schemeClr val="accent6"/>
                </a:solidFill>
              </a:rPr>
              <a:t>[2010</a:t>
            </a:r>
            <a:r>
              <a:rPr lang="en-US" sz="2000" b="1" dirty="0" smtClean="0">
                <a:solidFill>
                  <a:schemeClr val="accent6"/>
                </a:solidFill>
              </a:rPr>
              <a:t>] Legendre transformation and information geometry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045" y="5565337"/>
            <a:ext cx="141922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1" y="2335517"/>
            <a:ext cx="4000500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812" y="2702433"/>
            <a:ext cx="2890917" cy="8636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61805" y="2162843"/>
            <a:ext cx="3068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Concave programming:</a:t>
            </a:r>
            <a:endParaRPr lang="en-US" sz="24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186" y="2153878"/>
            <a:ext cx="4978910" cy="3072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0375" y="2409737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Epigraph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594555" y="449505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Slope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63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31" y="1461755"/>
            <a:ext cx="11365230" cy="4732491"/>
          </a:xfrm>
        </p:spPr>
        <p:txBody>
          <a:bodyPr>
            <a:normAutofit/>
          </a:bodyPr>
          <a:lstStyle/>
          <a:p>
            <a:r>
              <a:rPr lang="en-US" dirty="0"/>
              <a:t>Dual </a:t>
            </a:r>
            <a:r>
              <a:rPr lang="en-US" b="1" u="sng" dirty="0"/>
              <a:t>Legendre-type</a:t>
            </a:r>
            <a:r>
              <a:rPr lang="en-US" dirty="0"/>
              <a:t> functions</a:t>
            </a:r>
          </a:p>
          <a:p>
            <a:r>
              <a:rPr lang="en-US" dirty="0"/>
              <a:t>Convex conjugate of F  is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 inequality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with equality holding if and only if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</a:t>
            </a:r>
            <a:r>
              <a:rPr lang="en-US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 </a:t>
            </a:r>
            <a:r>
              <a:rPr lang="en-US" dirty="0"/>
              <a:t>make use of the mixed coordinate systems  </a:t>
            </a:r>
            <a:r>
              <a:rPr lang="el-GR" dirty="0"/>
              <a:t>θ</a:t>
            </a:r>
            <a:r>
              <a:rPr lang="en-US" dirty="0"/>
              <a:t> et </a:t>
            </a:r>
            <a:r>
              <a:rPr lang="el-GR" dirty="0"/>
              <a:t>η</a:t>
            </a:r>
            <a:r>
              <a:rPr lang="en-US" dirty="0"/>
              <a:t>  to express a Bregman  divergence as                                             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7032"/>
            <a:ext cx="123444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Mixed coordinates and the Legendre-</a:t>
            </a:r>
            <a:r>
              <a:rPr lang="en-US" sz="4000" b="1" dirty="0" err="1">
                <a:solidFill>
                  <a:schemeClr val="accent1"/>
                </a:solidFill>
              </a:rPr>
              <a:t>Fenchel</a:t>
            </a:r>
            <a:r>
              <a:rPr lang="en-US" sz="4000" b="1" dirty="0">
                <a:solidFill>
                  <a:schemeClr val="accent1"/>
                </a:solidFill>
              </a:rPr>
              <a:t> divergence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93" y="1419969"/>
            <a:ext cx="1733550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972" y="1484385"/>
            <a:ext cx="14668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893" y="1899755"/>
            <a:ext cx="43719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51" y="2615065"/>
            <a:ext cx="4037344" cy="674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739" y="3395749"/>
            <a:ext cx="2029656" cy="684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0437" y="5692468"/>
            <a:ext cx="8118489" cy="7757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2254102" y="5603718"/>
            <a:ext cx="8226005" cy="864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-Right Arrow 1"/>
          <p:cNvSpPr/>
          <p:nvPr/>
        </p:nvSpPr>
        <p:spPr>
          <a:xfrm>
            <a:off x="6828798" y="1465812"/>
            <a:ext cx="1668780" cy="512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1464" y="2081343"/>
            <a:ext cx="1879389" cy="4547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501" y="4944947"/>
            <a:ext cx="3666941" cy="4687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75823" y="2578362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Gradient</a:t>
            </a:r>
          </a:p>
          <a:p>
            <a:pPr algn="ctr"/>
            <a:r>
              <a:rPr lang="en-US" sz="2400" dirty="0"/>
              <a:t>are inverse</a:t>
            </a:r>
          </a:p>
          <a:p>
            <a:pPr algn="ctr"/>
            <a:r>
              <a:rPr lang="en-US" sz="2400" dirty="0"/>
              <a:t>of each other</a:t>
            </a:r>
            <a:endParaRPr lang="fr-FR" sz="2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166051" y="3276237"/>
            <a:ext cx="3765298" cy="13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941442" y="2000995"/>
            <a:ext cx="2158409" cy="18543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70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83"/>
    </mc:Choice>
    <mc:Fallback xmlns="">
      <p:transition spd="slow" advTm="387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32" y="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Talk outline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243" y="989882"/>
            <a:ext cx="11766757" cy="5430581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Information geometry from the pure viewpoint of geometry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 </a:t>
            </a:r>
            <a:r>
              <a:rPr lang="fr-FR" smtClean="0"/>
              <a:t>➔ </a:t>
            </a:r>
            <a:r>
              <a:rPr lang="en-US" smtClean="0"/>
              <a:t>Geometry of dual structures</a:t>
            </a:r>
          </a:p>
          <a:p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Dual multivariate quasi-arithmetic averages</a:t>
            </a:r>
            <a:r>
              <a:rPr lang="en-US" smtClean="0"/>
              <a:t>: </a:t>
            </a:r>
          </a:p>
          <a:p>
            <a:pPr marL="0" indent="0">
              <a:buNone/>
            </a:pPr>
            <a:r>
              <a:rPr lang="en-US" sz="2800"/>
              <a:t> </a:t>
            </a:r>
            <a:r>
              <a:rPr lang="en-US" sz="2800" smtClean="0"/>
              <a:t>   </a:t>
            </a:r>
            <a:r>
              <a:rPr lang="fr-FR"/>
              <a:t>➔</a:t>
            </a:r>
            <a:r>
              <a:rPr lang="en-US" sz="2800" smtClean="0"/>
              <a:t> Information geometry yielding a generalization of quasi-arithmetic means</a:t>
            </a:r>
          </a:p>
          <a:p>
            <a:pPr marL="3657600" lvl="8" indent="0">
              <a:buNone/>
            </a:pPr>
            <a:endParaRPr lang="en-US" sz="2800"/>
          </a:p>
          <a:p>
            <a:r>
              <a:rPr lang="en-US" b="1" smtClean="0">
                <a:solidFill>
                  <a:srgbClr val="FF0000"/>
                </a:solidFill>
              </a:rPr>
              <a:t>Chernoff information and its purely geometric counterpart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 </a:t>
            </a:r>
            <a:r>
              <a:rPr lang="fr-FR" smtClean="0"/>
              <a:t>➔ </a:t>
            </a:r>
            <a:r>
              <a:rPr lang="en-US" smtClean="0"/>
              <a:t>Geometry likelihood ratio exponential families</a:t>
            </a:r>
          </a:p>
          <a:p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Duo Bregman pseudo-divergences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  </a:t>
            </a:r>
            <a:r>
              <a:rPr lang="fr-FR" smtClean="0"/>
              <a:t>➔ </a:t>
            </a:r>
            <a:r>
              <a:rPr lang="en-US" smtClean="0"/>
              <a:t>Application to KLD between truncated densities of an exponential family</a:t>
            </a:r>
          </a:p>
          <a:p>
            <a:pPr marL="3657600" lvl="8" indent="0">
              <a:buNone/>
            </a:pPr>
            <a:endParaRPr lang="en-US" sz="2800"/>
          </a:p>
          <a:p>
            <a:pPr marL="3657600" lvl="8" indent="0">
              <a:buNone/>
            </a:pPr>
            <a:endParaRPr lang="en-US" sz="2800" smtClean="0"/>
          </a:p>
          <a:p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092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00" y="5014090"/>
            <a:ext cx="2157407" cy="1742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81" y="-113340"/>
            <a:ext cx="1183403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Generalized Pythagoras theorem in dually flat spaces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2" y="2339060"/>
            <a:ext cx="8014539" cy="424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243" y="3431624"/>
            <a:ext cx="3810000" cy="381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7612" y="1944361"/>
            <a:ext cx="5030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Generalized Pythagoras’ theorem</a:t>
            </a:r>
          </a:p>
        </p:txBody>
      </p:sp>
      <p:pic>
        <p:nvPicPr>
          <p:cNvPr id="4098" name="Picture 2" descr="Pythagorean theorem - How to use Pythagoras theorem with exampl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4218344"/>
            <a:ext cx="2507187" cy="183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033500" y="1998004"/>
            <a:ext cx="3670107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Pythagoras’ theorem in 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the Euclidian geometry</a:t>
            </a:r>
          </a:p>
          <a:p>
            <a:pPr algn="ctr"/>
            <a:r>
              <a:rPr lang="en-US" sz="2400" b="1" smtClean="0">
                <a:solidFill>
                  <a:srgbClr val="FFC000"/>
                </a:solidFill>
              </a:rPr>
              <a:t>(Self-dual)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18815" y="2608505"/>
            <a:ext cx="3256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orthogonalit</a:t>
            </a:r>
            <a:r>
              <a:rPr lang="pt-BR" sz="2400" b="1" dirty="0">
                <a:solidFill>
                  <a:srgbClr val="FF0000"/>
                </a:solidFill>
              </a:rPr>
              <a:t>y</a:t>
            </a:r>
            <a:r>
              <a:rPr lang="en-US" sz="2400" dirty="0"/>
              <a:t> condition: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500" y="3318720"/>
            <a:ext cx="1667422" cy="589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542" y="3911299"/>
            <a:ext cx="3077883" cy="5840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71432" y="3284864"/>
            <a:ext cx="3998106" cy="64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3955" y="3365524"/>
            <a:ext cx="1072016" cy="40281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12912" y="1998004"/>
            <a:ext cx="0" cy="3745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8">
            <a:extLst>
              <a:ext uri="{FF2B5EF4-FFF2-40B4-BE49-F238E27FC236}">
                <a16:creationId xmlns:a16="http://schemas.microsoft.com/office/drawing/2014/main" id="{1E0ADAE3-AD3E-4FF1-A3C4-8ADF73CB57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06" y="1381525"/>
            <a:ext cx="9029700" cy="45720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3C57705A-DC6F-450B-8E29-56ECB748BFEE}"/>
              </a:ext>
            </a:extLst>
          </p:cNvPr>
          <p:cNvSpPr/>
          <p:nvPr/>
        </p:nvSpPr>
        <p:spPr>
          <a:xfrm>
            <a:off x="16025" y="857024"/>
            <a:ext cx="12247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/>
              <a:t>In general, </a:t>
            </a:r>
            <a:r>
              <a:rPr lang="en-US" sz="2800" b="1" smtClean="0">
                <a:solidFill>
                  <a:srgbClr val="FF0000"/>
                </a:solidFill>
              </a:rPr>
              <a:t>Identity </a:t>
            </a:r>
            <a:r>
              <a:rPr lang="en-US" sz="2800" b="1" dirty="0">
                <a:solidFill>
                  <a:srgbClr val="FF0000"/>
                </a:solidFill>
              </a:rPr>
              <a:t>of Bregman divergence with </a:t>
            </a:r>
            <a:r>
              <a:rPr lang="en-US" sz="2800" b="1">
                <a:solidFill>
                  <a:srgbClr val="FF0000"/>
                </a:solidFill>
              </a:rPr>
              <a:t>three </a:t>
            </a:r>
            <a:r>
              <a:rPr lang="en-US" sz="2800" b="1" smtClean="0">
                <a:solidFill>
                  <a:srgbClr val="FF0000"/>
                </a:solidFill>
              </a:rPr>
              <a:t>parameters</a:t>
            </a:r>
            <a:r>
              <a:rPr lang="en-US" sz="2800" smtClean="0"/>
              <a:t> = law of cosines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954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10"/>
    </mc:Choice>
    <mc:Fallback xmlns="">
      <p:transition spd="slow" advTm="5071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8"/>
            <a:ext cx="11739418" cy="66034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395" y="277090"/>
            <a:ext cx="1728197" cy="12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0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0584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Dually flat space from a smooth strictly convex function F(</a:t>
            </a:r>
            <a:r>
              <a:rPr lang="el-GR" b="1">
                <a:solidFill>
                  <a:schemeClr val="accent1"/>
                </a:solidFill>
              </a:rPr>
              <a:t>θ</a:t>
            </a:r>
            <a:r>
              <a:rPr lang="en-US" sz="4000" b="1" smtClean="0">
                <a:solidFill>
                  <a:schemeClr val="accent1"/>
                </a:solidFill>
              </a:rPr>
              <a:t>)</a:t>
            </a:r>
            <a:endParaRPr lang="fr-FR" sz="40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3" y="966643"/>
            <a:ext cx="10515600" cy="43513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/>
              <a:t>smooth strictly convex function F(</a:t>
            </a:r>
            <a:r>
              <a:rPr lang="el-GR" smtClean="0"/>
              <a:t>θ</a:t>
            </a:r>
            <a:r>
              <a:rPr lang="en-US" smtClean="0"/>
              <a:t>) define a Bregman divergence and hence a dually flat space via Eguchi's divergence-based IG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Examples of DFSs induced by convex functions: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63" y="1900237"/>
            <a:ext cx="7848600" cy="619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4063" y="251936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Domain</a:t>
            </a:r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813" y="2399228"/>
            <a:ext cx="17907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12" y="3790455"/>
            <a:ext cx="10759787" cy="3214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162" y="3900881"/>
            <a:ext cx="1209675" cy="571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0212" y="2546206"/>
            <a:ext cx="265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 Bregman divergences</a:t>
            </a:r>
            <a:endParaRPr lang="fr-FR"/>
          </a:p>
        </p:txBody>
      </p:sp>
      <p:sp>
        <p:nvSpPr>
          <p:cNvPr id="10" name="Rectangle 9"/>
          <p:cNvSpPr/>
          <p:nvPr/>
        </p:nvSpPr>
        <p:spPr>
          <a:xfrm flipV="1">
            <a:off x="9319491" y="2385324"/>
            <a:ext cx="1879022" cy="530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65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02560" y="1821269"/>
            <a:ext cx="1099794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accent1"/>
                </a:solidFill>
              </a:rPr>
              <a:t>Quasi-arithmetic centers, </a:t>
            </a:r>
            <a:endParaRPr lang="fr-FR" b="1" smtClean="0">
              <a:solidFill>
                <a:schemeClr val="accent1"/>
              </a:solidFill>
            </a:endParaRPr>
          </a:p>
          <a:p>
            <a:pPr algn="ctr"/>
            <a:r>
              <a:rPr lang="fr-FR" b="1" smtClean="0">
                <a:solidFill>
                  <a:schemeClr val="accent1"/>
                </a:solidFill>
              </a:rPr>
              <a:t>quasi-arithmetic</a:t>
            </a:r>
            <a:r>
              <a:rPr lang="fr-FR" b="1">
                <a:solidFill>
                  <a:schemeClr val="accent1"/>
                </a:solidFill>
              </a:rPr>
              <a:t> </a:t>
            </a:r>
            <a:r>
              <a:rPr lang="en-US" b="1" smtClean="0">
                <a:solidFill>
                  <a:schemeClr val="accent1"/>
                </a:solidFill>
              </a:rPr>
              <a:t>mixtures</a:t>
            </a:r>
            <a:r>
              <a:rPr lang="en-US" b="1">
                <a:solidFill>
                  <a:schemeClr val="accent1"/>
                </a:solidFill>
              </a:rPr>
              <a:t>, and the </a:t>
            </a:r>
            <a:endParaRPr lang="en-US" b="1" smtClean="0">
              <a:solidFill>
                <a:schemeClr val="accent1"/>
              </a:solidFill>
            </a:endParaRPr>
          </a:p>
          <a:p>
            <a:pPr algn="ctr"/>
            <a:r>
              <a:rPr lang="en-US" b="1" smtClean="0">
                <a:solidFill>
                  <a:schemeClr val="accent1"/>
                </a:solidFill>
              </a:rPr>
              <a:t>Jensen-Shannon </a:t>
            </a:r>
            <a:r>
              <a:rPr lang="fr-FR" b="1">
                <a:solidFill>
                  <a:schemeClr val="accent1"/>
                </a:solidFill>
              </a:rPr>
              <a:t>∇</a:t>
            </a:r>
            <a:r>
              <a:rPr lang="en-US" b="1" smtClean="0">
                <a:solidFill>
                  <a:schemeClr val="accent1"/>
                </a:solidFill>
              </a:rPr>
              <a:t>-</a:t>
            </a:r>
            <a:r>
              <a:rPr lang="en-US" b="1">
                <a:solidFill>
                  <a:schemeClr val="accent1"/>
                </a:solidFill>
              </a:rPr>
              <a:t>divergences</a:t>
            </a:r>
            <a:endParaRPr lang="en-US" sz="80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34460" y="6355297"/>
            <a:ext cx="20361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smtClean="0">
                <a:solidFill>
                  <a:schemeClr val="accent6"/>
                </a:solidFill>
              </a:rPr>
              <a:t>arXiv:2301.10980</a:t>
            </a:r>
            <a:endParaRPr lang="fr-FR" sz="20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26" y="0"/>
            <a:ext cx="10978408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Outline and contributions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825" y="1177781"/>
            <a:ext cx="11870047" cy="2339975"/>
          </a:xfrm>
        </p:spPr>
        <p:txBody>
          <a:bodyPr/>
          <a:lstStyle/>
          <a:p>
            <a:pPr marL="0" indent="0">
              <a:buNone/>
            </a:pPr>
            <a:r>
              <a:rPr lang="en-US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Goals</a:t>
            </a:r>
            <a:r>
              <a:rPr lang="en-US" smtClean="0"/>
              <a:t>:</a:t>
            </a:r>
          </a:p>
          <a:p>
            <a:pPr marL="571500" indent="-571500">
              <a:buFont typeface="+mj-lt"/>
              <a:buAutoNum type="romanUcPeriod"/>
            </a:pPr>
            <a:r>
              <a:rPr lang="en-US" smtClean="0"/>
              <a:t>Generalize scalar quasi-arithmetic means to multivariate cases</a:t>
            </a:r>
          </a:p>
          <a:p>
            <a:pPr marL="571500" indent="-571500">
              <a:buFont typeface="+mj-lt"/>
              <a:buAutoNum type="romanUcPeriod"/>
            </a:pPr>
            <a:r>
              <a:rPr lang="en-US" smtClean="0"/>
              <a:t>Show that the dually flat spaces of information geometry yields a natural framework for defining and studying this generalization</a:t>
            </a:r>
          </a:p>
          <a:p>
            <a:pPr marL="0" indent="0">
              <a:buNone/>
            </a:pPr>
            <a:endParaRPr lang="en-US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792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94633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Weighted quasi-arithmetic </a:t>
            </a:r>
            <a:r>
              <a:rPr lang="en-US" b="1" smtClean="0">
                <a:solidFill>
                  <a:schemeClr val="accent1"/>
                </a:solidFill>
              </a:rPr>
              <a:t>means (QAMs)</a:t>
            </a:r>
            <a:r>
              <a:rPr lang="en-US"/>
              <a:t/>
            </a:r>
            <a:br>
              <a:rPr lang="en-US"/>
            </a:b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64" y="10814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 Standard (n-1)-dimensional simplex: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fr-FR" smtClean="0"/>
              <a:t>QAMs enjoy the </a:t>
            </a:r>
            <a:r>
              <a:rPr lang="fr-FR" smtClean="0">
                <a:solidFill>
                  <a:schemeClr val="accent4"/>
                </a:solidFill>
              </a:rPr>
              <a:t>in-betweenness property</a:t>
            </a:r>
            <a:r>
              <a:rPr lang="fr-FR" smtClean="0"/>
              <a:t>:</a:t>
            </a:r>
            <a:r>
              <a:rPr lang="en-US" smtClean="0"/>
              <a:t> 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184" y="1098009"/>
            <a:ext cx="6092785" cy="410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725478"/>
            <a:ext cx="11620500" cy="3248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023" y="5861904"/>
            <a:ext cx="8115300" cy="5048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83347" y="3751237"/>
            <a:ext cx="6151418" cy="1136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440938" y="6457890"/>
            <a:ext cx="5751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[Kolmogorov 1930] [Nagumo 1930] [De Finetti 1931]</a:t>
            </a:r>
            <a:endParaRPr lang="fr-FR" sz="20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44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55" y="-7521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/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Quasi-arithmetic </a:t>
            </a:r>
            <a:r>
              <a:rPr lang="en-US" b="1">
                <a:solidFill>
                  <a:schemeClr val="accent1"/>
                </a:solidFill>
              </a:rPr>
              <a:t>means (QAMs)</a:t>
            </a:r>
            <a:r>
              <a:rPr lang="en-US"/>
              <a:t/>
            </a:r>
            <a:br>
              <a:rPr lang="en-US"/>
            </a:b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5" y="1123197"/>
            <a:ext cx="12032341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Classes of generators</a:t>
            </a:r>
            <a:r>
              <a:rPr lang="en-US" smtClean="0"/>
              <a:t> [f]=[g] with f </a:t>
            </a:r>
            <a:r>
              <a:rPr lang="fr-FR" smtClean="0"/>
              <a:t>≡ g </a:t>
            </a:r>
            <a:r>
              <a:rPr lang="en-US" smtClean="0"/>
              <a:t>yieldings the same QAM: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So let us fix wlog.  </a:t>
            </a:r>
            <a:r>
              <a:rPr lang="en-US" smtClean="0">
                <a:solidFill>
                  <a:schemeClr val="accent2"/>
                </a:solidFill>
              </a:rPr>
              <a:t>strictly increasing and differentiable f</a:t>
            </a:r>
            <a:r>
              <a:rPr lang="en-US" smtClean="0"/>
              <a:t> since  we can always either consider </a:t>
            </a:r>
            <a:r>
              <a:rPr lang="en-US"/>
              <a:t>either f or -</a:t>
            </a:r>
            <a:r>
              <a:rPr lang="en-US" smtClean="0"/>
              <a:t>f (i.e., </a:t>
            </a:r>
            <a:r>
              <a:rPr lang="el-GR" smtClean="0"/>
              <a:t>λ</a:t>
            </a:r>
            <a:r>
              <a:rPr lang="en-US" smtClean="0"/>
              <a:t>=-1, c=0). </a:t>
            </a:r>
          </a:p>
          <a:p>
            <a:endParaRPr lang="en-US" smtClean="0"/>
          </a:p>
          <a:p>
            <a:r>
              <a:rPr lang="en-US" smtClean="0"/>
              <a:t>QAMs include </a:t>
            </a:r>
            <a:r>
              <a:rPr lang="en-US" b="1" smtClean="0">
                <a:solidFill>
                  <a:srgbClr val="FF0000"/>
                </a:solidFill>
              </a:rPr>
              <a:t>p-power means</a:t>
            </a:r>
            <a:r>
              <a:rPr lang="en-US" smtClean="0"/>
              <a:t> for the smooth family of generators f</a:t>
            </a:r>
            <a:r>
              <a:rPr lang="en-US" baseline="-25000" smtClean="0"/>
              <a:t>p</a:t>
            </a:r>
            <a:r>
              <a:rPr lang="en-US" smtClean="0"/>
              <a:t>(t):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>
                <a:solidFill>
                  <a:schemeClr val="accent5"/>
                </a:solidFill>
              </a:rPr>
              <a:t>Pythagoras means</a:t>
            </a:r>
            <a:r>
              <a:rPr lang="en-US" smtClean="0"/>
              <a:t>: Harmonic (p=-1), Geometric (p=0), Arithmetic (p=1)</a:t>
            </a:r>
          </a:p>
          <a:p>
            <a:r>
              <a:rPr lang="en-US" b="1" smtClean="0">
                <a:solidFill>
                  <a:srgbClr val="FF0000"/>
                </a:solidFill>
              </a:rPr>
              <a:t>Homogeneous QAMs     s</a:t>
            </a:r>
            <a:r>
              <a:rPr lang="en-US" smtClean="0"/>
              <a:t>                                                  are exactly p-power means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17" y="1785452"/>
            <a:ext cx="9077325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1" y="4855163"/>
            <a:ext cx="3152775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235" y="4574440"/>
            <a:ext cx="8023761" cy="1037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266" y="6147235"/>
            <a:ext cx="4245127" cy="3287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48581" y="1785452"/>
            <a:ext cx="2225965" cy="565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760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406"/>
            <a:ext cx="1219892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Quasi-Arithmetic Centers (QACs) = Multivariate QAMs: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363" y="2162683"/>
            <a:ext cx="11852564" cy="2839182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>
                <a:solidFill>
                  <a:schemeClr val="accent4"/>
                </a:solidFill>
              </a:rPr>
              <a:t>Two problems</a:t>
            </a:r>
            <a:r>
              <a:rPr lang="en-US" smtClean="0"/>
              <a:t> we face when going from univariate to multivariate cases:</a:t>
            </a:r>
          </a:p>
          <a:p>
            <a:pPr marL="0" indent="0">
              <a:buNone/>
            </a:pPr>
            <a:endParaRPr lang="en-US" smtClean="0"/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Define the proper notion of </a:t>
            </a:r>
            <a:r>
              <a:rPr lang="en-US" i="1" smtClean="0"/>
              <a:t>"multivariate increasing"</a:t>
            </a:r>
            <a:r>
              <a:rPr lang="en-US" smtClean="0"/>
              <a:t> function F and its equivalent class of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In general, the </a:t>
            </a:r>
            <a:r>
              <a:rPr lang="en-US" smtClean="0">
                <a:solidFill>
                  <a:srgbClr val="FF0000"/>
                </a:solidFill>
              </a:rPr>
              <a:t>implicit function theorem</a:t>
            </a:r>
            <a:r>
              <a:rPr lang="en-US" smtClean="0"/>
              <a:t> only proves locally and inverse function F</a:t>
            </a:r>
            <a:r>
              <a:rPr lang="en-US" baseline="30000" smtClean="0"/>
              <a:t>-1</a:t>
            </a:r>
            <a:r>
              <a:rPr lang="en-US" smtClean="0"/>
              <a:t>  of F: R</a:t>
            </a:r>
            <a:r>
              <a:rPr lang="en-US" baseline="30000" smtClean="0"/>
              <a:t>d</a:t>
            </a:r>
            <a:r>
              <a:rPr lang="en-US" smtClean="0"/>
              <a:t> → R</a:t>
            </a:r>
            <a:r>
              <a:rPr lang="en-US" baseline="30000" smtClean="0"/>
              <a:t>d</a:t>
            </a:r>
            <a:r>
              <a:rPr lang="en-US" smtClean="0"/>
              <a:t> provided its Jacobian matrix is not singular</a:t>
            </a:r>
            <a:endParaRPr lang="en-US" baseline="300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08" y="1017819"/>
            <a:ext cx="5905500" cy="1171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92" y="1252286"/>
            <a:ext cx="2761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Univariate QAMs:</a:t>
            </a:r>
            <a:endParaRPr lang="fr-FR" sz="2800"/>
          </a:p>
        </p:txBody>
      </p:sp>
      <p:sp>
        <p:nvSpPr>
          <p:cNvPr id="6" name="TextBox 5"/>
          <p:cNvSpPr txBox="1"/>
          <p:nvPr/>
        </p:nvSpPr>
        <p:spPr>
          <a:xfrm>
            <a:off x="443859" y="5196077"/>
            <a:ext cx="11401262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FF0000"/>
                </a:solidFill>
              </a:rPr>
              <a:t>Information geometry</a:t>
            </a:r>
            <a:r>
              <a:rPr lang="en-US" sz="2800" b="1" smtClean="0"/>
              <a:t> provides the right framework to generalize QAMs to </a:t>
            </a:r>
          </a:p>
          <a:p>
            <a:pPr algn="ctr"/>
            <a:r>
              <a:rPr lang="en-US" sz="2800" b="1" smtClean="0"/>
              <a:t>quasi-arithmetic centers (QACs) and study their properties.</a:t>
            </a:r>
          </a:p>
          <a:p>
            <a:pPr algn="ctr"/>
            <a:r>
              <a:rPr lang="en-US" sz="2800" b="1"/>
              <a:t> </a:t>
            </a:r>
            <a:r>
              <a:rPr lang="en-US" sz="2800" b="1" smtClean="0"/>
              <a:t>Consider the </a:t>
            </a:r>
            <a:r>
              <a:rPr lang="en-US" sz="2800" b="1" smtClean="0">
                <a:solidFill>
                  <a:srgbClr val="FF0000"/>
                </a:solidFill>
              </a:rPr>
              <a:t>dually </a:t>
            </a:r>
            <a:r>
              <a:rPr lang="en-US" sz="2800" b="1">
                <a:solidFill>
                  <a:srgbClr val="FF0000"/>
                </a:solidFill>
              </a:rPr>
              <a:t>flat </a:t>
            </a:r>
            <a:r>
              <a:rPr lang="en-US" sz="2800" b="1" smtClean="0">
                <a:solidFill>
                  <a:srgbClr val="FF0000"/>
                </a:solidFill>
              </a:rPr>
              <a:t>spaces</a:t>
            </a:r>
            <a:r>
              <a:rPr lang="en-US" sz="2800" b="1" smtClean="0"/>
              <a:t> of information geometry</a:t>
            </a:r>
            <a:endParaRPr lang="fr-FR" sz="2800" b="1"/>
          </a:p>
        </p:txBody>
      </p:sp>
    </p:spTree>
    <p:extLst>
      <p:ext uri="{BB962C8B-B14F-4D97-AF65-F5344CB8AC3E}">
        <p14:creationId xmlns:p14="http://schemas.microsoft.com/office/powerpoint/2010/main" val="233669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93" y="-221544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Legendre-type functions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3" y="3233829"/>
            <a:ext cx="10298378" cy="20714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154" y="5395686"/>
            <a:ext cx="1112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Convex conjugate of a Legendre-type function (</a:t>
            </a:r>
            <a:r>
              <a:rPr lang="el-GR" sz="2800"/>
              <a:t>ϴ</a:t>
            </a:r>
            <a:r>
              <a:rPr lang="en-US" sz="2800" smtClean="0"/>
              <a:t>,F(</a:t>
            </a:r>
            <a:r>
              <a:rPr lang="el-GR" sz="2800"/>
              <a:t>θ</a:t>
            </a:r>
            <a:r>
              <a:rPr lang="en-US" sz="2800" smtClean="0"/>
              <a:t>)) is of Legendre-type:</a:t>
            </a:r>
            <a:endParaRPr lang="fr-FR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35" y="5962352"/>
            <a:ext cx="5486400" cy="581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0154" y="5962352"/>
            <a:ext cx="489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Given by the </a:t>
            </a:r>
            <a:r>
              <a:rPr lang="en-US" sz="2800" b="1" smtClean="0">
                <a:solidFill>
                  <a:srgbClr val="FF0000"/>
                </a:solidFill>
              </a:rPr>
              <a:t>Legendre function</a:t>
            </a:r>
            <a:r>
              <a:rPr lang="en-US" sz="2800" smtClean="0"/>
              <a:t>:</a:t>
            </a:r>
            <a:endParaRPr lang="fr-FR" sz="2800"/>
          </a:p>
        </p:txBody>
      </p:sp>
      <p:sp>
        <p:nvSpPr>
          <p:cNvPr id="3" name="TextBox 2"/>
          <p:cNvSpPr txBox="1"/>
          <p:nvPr/>
        </p:nvSpPr>
        <p:spPr>
          <a:xfrm>
            <a:off x="9852916" y="2551246"/>
            <a:ext cx="2112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[Rockafeller 1967]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7393" y="1309048"/>
            <a:ext cx="8344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Legendre-Fenchel transformation </a:t>
            </a:r>
            <a:r>
              <a:rPr lang="en-US" sz="2800" smtClean="0"/>
              <a:t>of a  convex function:</a:t>
            </a:r>
            <a:endParaRPr lang="fr-FR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968" y="1252942"/>
            <a:ext cx="3371850" cy="752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7393" y="1931336"/>
            <a:ext cx="67811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Problem: Domain H of </a:t>
            </a:r>
            <a:r>
              <a:rPr lang="el-GR" sz="2800" smtClean="0"/>
              <a:t>η</a:t>
            </a:r>
            <a:r>
              <a:rPr lang="en-US" sz="2800" smtClean="0"/>
              <a:t> may not be convex...</a:t>
            </a:r>
          </a:p>
          <a:p>
            <a:r>
              <a:rPr lang="en-US" sz="2800" smtClean="0"/>
              <a:t>	counterexample with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343" y="2479916"/>
            <a:ext cx="4705350" cy="38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1" y="2781593"/>
            <a:ext cx="2445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 by pass this problem:</a:t>
            </a:r>
          </a:p>
          <a:p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6037489" y="6418839"/>
            <a:ext cx="566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Gradient map </a:t>
            </a:r>
            <a:r>
              <a:rPr lang="fr-FR" sz="2400" b="1" smtClean="0">
                <a:solidFill>
                  <a:srgbClr val="FF0000"/>
                </a:solidFill>
              </a:rPr>
              <a:t>∇F </a:t>
            </a:r>
            <a:r>
              <a:rPr lang="en-US" sz="2400" b="1" smtClean="0">
                <a:solidFill>
                  <a:srgbClr val="FF0000"/>
                </a:solidFill>
              </a:rPr>
              <a:t>is globally invertible: </a:t>
            </a:r>
            <a:r>
              <a:rPr lang="fr-FR" sz="2400" b="1" smtClean="0">
                <a:solidFill>
                  <a:srgbClr val="FF0000"/>
                </a:solidFill>
              </a:rPr>
              <a:t>∇F</a:t>
            </a:r>
            <a:r>
              <a:rPr lang="fr-FR" sz="2400" b="1" baseline="30000" smtClean="0">
                <a:solidFill>
                  <a:srgbClr val="FF0000"/>
                </a:solidFill>
              </a:rPr>
              <a:t>-1</a:t>
            </a:r>
            <a:r>
              <a:rPr lang="en-US" sz="2400" b="1" smtClean="0">
                <a:solidFill>
                  <a:srgbClr val="FF0000"/>
                </a:solidFill>
              </a:rPr>
              <a:t> </a:t>
            </a:r>
            <a:endParaRPr lang="fr-FR" sz="2400" b="1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393" y="789318"/>
            <a:ext cx="11782425" cy="5143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87126" y="3208273"/>
            <a:ext cx="10538255" cy="2096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1985" y="1948921"/>
            <a:ext cx="1428750" cy="4857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2826" y="1913581"/>
            <a:ext cx="11049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51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62" y="931800"/>
            <a:ext cx="10515600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Comonotone functions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(i.e., </a:t>
            </a:r>
            <a:r>
              <a:rPr lang="en-US" b="1" smtClean="0">
                <a:solidFill>
                  <a:srgbClr val="FF0000"/>
                </a:solidFill>
              </a:rPr>
              <a:t>co</a:t>
            </a:r>
            <a:r>
              <a:rPr lang="en-US" smtClean="0"/>
              <a:t>monotone = monotone with respect to the </a:t>
            </a:r>
            <a:r>
              <a:rPr lang="en-US" b="1" smtClean="0">
                <a:solidFill>
                  <a:srgbClr val="FF0000"/>
                </a:solidFill>
              </a:rPr>
              <a:t>identity function</a:t>
            </a:r>
            <a:r>
              <a:rPr lang="en-US" smtClean="0"/>
              <a:t>)</a:t>
            </a:r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65" y="931800"/>
            <a:ext cx="7258050" cy="50482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5962" y="-119935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Comonotone functions in inner product spaces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4" y="1971789"/>
            <a:ext cx="10804179" cy="1315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385" y="3768158"/>
            <a:ext cx="10472673" cy="10830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962" y="3384738"/>
            <a:ext cx="10713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Proof using symmetrization of  Bregman divergences = Jeffreys-Bregman divergence:</a:t>
            </a:r>
            <a:endParaRPr lang="fr-FR" sz="2400"/>
          </a:p>
        </p:txBody>
      </p:sp>
      <p:sp>
        <p:nvSpPr>
          <p:cNvPr id="10" name="TextBox 9"/>
          <p:cNvSpPr txBox="1"/>
          <p:nvPr/>
        </p:nvSpPr>
        <p:spPr>
          <a:xfrm>
            <a:off x="1439874" y="4771085"/>
            <a:ext cx="942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because Bregman divergences(and sums thereof) are always non-negative</a:t>
            </a:r>
            <a:endParaRPr lang="fr-FR" sz="2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204" y="5158079"/>
            <a:ext cx="6880173" cy="8434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9048" y="6001505"/>
            <a:ext cx="11769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Remark: </a:t>
            </a:r>
            <a:r>
              <a:rPr lang="en-US" sz="2400" b="1" smtClean="0">
                <a:solidFill>
                  <a:schemeClr val="accent4"/>
                </a:solidFill>
              </a:rPr>
              <a:t>Generalization of monotonicity</a:t>
            </a:r>
            <a:r>
              <a:rPr lang="en-US" sz="2400" smtClean="0"/>
              <a:t> because when d=1,  f(x) is strictly monotone iff</a:t>
            </a:r>
          </a:p>
          <a:p>
            <a:r>
              <a:rPr lang="en-US" sz="2400" smtClean="0"/>
              <a:t> f(x</a:t>
            </a:r>
            <a:r>
              <a:rPr lang="en-US" sz="2400" baseline="-25000" smtClean="0"/>
              <a:t>1</a:t>
            </a:r>
            <a:r>
              <a:rPr lang="en-US" sz="2400" smtClean="0"/>
              <a:t>)-f(x</a:t>
            </a:r>
            <a:r>
              <a:rPr lang="en-US" sz="2400" baseline="-25000" smtClean="0"/>
              <a:t>2</a:t>
            </a:r>
            <a:r>
              <a:rPr lang="en-US" sz="2400" smtClean="0"/>
              <a:t>) is of  same sign of x</a:t>
            </a:r>
            <a:r>
              <a:rPr lang="en-US" sz="2400" baseline="-25000" smtClean="0"/>
              <a:t>1</a:t>
            </a:r>
            <a:r>
              <a:rPr lang="en-US" sz="2400" smtClean="0"/>
              <a:t>-x</a:t>
            </a:r>
            <a:r>
              <a:rPr lang="en-US" sz="2400" baseline="-25000" smtClean="0"/>
              <a:t>2 </a:t>
            </a:r>
            <a:r>
              <a:rPr lang="en-US" sz="2400"/>
              <a:t>that </a:t>
            </a:r>
            <a:r>
              <a:rPr lang="en-US" sz="2400" smtClean="0"/>
              <a:t>is,  (f(x</a:t>
            </a:r>
            <a:r>
              <a:rPr lang="en-US" sz="2400" baseline="-25000" smtClean="0"/>
              <a:t>1</a:t>
            </a:r>
            <a:r>
              <a:rPr lang="en-US" sz="2400" smtClean="0"/>
              <a:t>)-f(x</a:t>
            </a:r>
            <a:r>
              <a:rPr lang="en-US" sz="2400" baseline="-25000" smtClean="0"/>
              <a:t>2</a:t>
            </a:r>
            <a:r>
              <a:rPr lang="en-US" sz="2400" smtClean="0"/>
              <a:t>)) (x</a:t>
            </a:r>
            <a:r>
              <a:rPr lang="en-US" sz="2400" baseline="-25000" smtClean="0"/>
              <a:t>1</a:t>
            </a:r>
            <a:r>
              <a:rPr lang="en-US" sz="2400" smtClean="0"/>
              <a:t>-x</a:t>
            </a:r>
            <a:r>
              <a:rPr lang="en-US" sz="2400" baseline="-25000" smtClean="0"/>
              <a:t>2</a:t>
            </a:r>
            <a:r>
              <a:rPr lang="en-US" sz="2400" smtClean="0"/>
              <a:t>)&gt;0</a:t>
            </a:r>
            <a:endParaRPr lang="fr-FR" sz="2400" baseline="-25000"/>
          </a:p>
        </p:txBody>
      </p:sp>
      <p:sp>
        <p:nvSpPr>
          <p:cNvPr id="13" name="Rectangle 12"/>
          <p:cNvSpPr/>
          <p:nvPr/>
        </p:nvSpPr>
        <p:spPr>
          <a:xfrm>
            <a:off x="494122" y="1955745"/>
            <a:ext cx="10849071" cy="1428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4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4632" y="2216164"/>
            <a:ext cx="11562735" cy="2959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/>
            </a:r>
            <a:br>
              <a:rPr lang="en-US" smtClean="0"/>
            </a:br>
            <a:r>
              <a:rPr lang="en-US" sz="6300" b="1" smtClean="0">
                <a:solidFill>
                  <a:schemeClr val="accent1"/>
                </a:solidFill>
              </a:rPr>
              <a:t>Information geometry:</a:t>
            </a:r>
            <a:br>
              <a:rPr lang="en-US" sz="6300" b="1" smtClean="0">
                <a:solidFill>
                  <a:schemeClr val="accent1"/>
                </a:solidFill>
              </a:rPr>
            </a:br>
            <a:r>
              <a:rPr lang="en-US" sz="6300" b="1" smtClean="0">
                <a:solidFill>
                  <a:schemeClr val="accent1"/>
                </a:solidFill>
              </a:rPr>
              <a:t/>
            </a:r>
            <a:br>
              <a:rPr lang="en-US" sz="6300" b="1" smtClean="0">
                <a:solidFill>
                  <a:schemeClr val="accent1"/>
                </a:solidFill>
              </a:rPr>
            </a:br>
            <a:r>
              <a:rPr lang="en-US" sz="5700" b="1" smtClean="0">
                <a:solidFill>
                  <a:schemeClr val="accent1"/>
                </a:solidFill>
              </a:rPr>
              <a:t>A short introduction to the  geometry of dual structures</a:t>
            </a:r>
            <a:br>
              <a:rPr lang="en-US" sz="57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endParaRPr lang="fr-FR" sz="54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780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46" y="-148279"/>
            <a:ext cx="11986554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Quasi-arithmetic centers: </a:t>
            </a:r>
            <a:r>
              <a:rPr lang="en-US" sz="4000" b="1">
                <a:solidFill>
                  <a:schemeClr val="accent1"/>
                </a:solidFill>
              </a:rPr>
              <a:t>D</a:t>
            </a:r>
            <a:r>
              <a:rPr lang="en-US" sz="4000" b="1" smtClean="0">
                <a:solidFill>
                  <a:schemeClr val="accent1"/>
                </a:solidFill>
              </a:rPr>
              <a:t>efinition generalizing QAMs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34" y="1028143"/>
            <a:ext cx="10253947" cy="4090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70" y="5148786"/>
            <a:ext cx="7978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This definition generalizes univariate quasi-arithmetic means 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5009472"/>
            <a:ext cx="4238625" cy="771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799" y="6242110"/>
            <a:ext cx="1506945" cy="373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26" y="5709047"/>
            <a:ext cx="2181225" cy="390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1236" y="6153847"/>
            <a:ext cx="191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Then we have</a:t>
            </a:r>
            <a:endParaRPr lang="fr-FR" sz="2400"/>
          </a:p>
        </p:txBody>
      </p:sp>
      <p:sp>
        <p:nvSpPr>
          <p:cNvPr id="13" name="Rectangle 12"/>
          <p:cNvSpPr/>
          <p:nvPr/>
        </p:nvSpPr>
        <p:spPr>
          <a:xfrm>
            <a:off x="2777899" y="2505167"/>
            <a:ext cx="6199845" cy="1937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3149388" y="5649281"/>
            <a:ext cx="56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Let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101875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5" y="-58193"/>
            <a:ext cx="1200199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An illustrating example: The matrix harmonic mean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" y="1065604"/>
            <a:ext cx="12005954" cy="4351338"/>
          </a:xfrm>
        </p:spPr>
        <p:txBody>
          <a:bodyPr/>
          <a:lstStyle/>
          <a:p>
            <a:r>
              <a:rPr lang="en-US" smtClean="0"/>
              <a:t>Consider the real-value minus </a:t>
            </a:r>
            <a:r>
              <a:rPr lang="en-US" b="1" smtClean="0">
                <a:solidFill>
                  <a:srgbClr val="FFC000"/>
                </a:solidFill>
              </a:rPr>
              <a:t>logdet function</a:t>
            </a:r>
          </a:p>
          <a:p>
            <a:r>
              <a:rPr lang="en-US" smtClean="0"/>
              <a:t>Domain F:                                the cone of symmetric  </a:t>
            </a:r>
            <a:r>
              <a:rPr lang="en-US"/>
              <a:t>positive-definite </a:t>
            </a:r>
            <a:r>
              <a:rPr lang="en-US" smtClean="0"/>
              <a:t>matrices </a:t>
            </a:r>
          </a:p>
          <a:p>
            <a:r>
              <a:rPr lang="en-US" smtClean="0"/>
              <a:t>Inner product: </a:t>
            </a:r>
            <a:endParaRPr lang="en-US"/>
          </a:p>
          <a:p>
            <a:r>
              <a:rPr lang="en-US" smtClean="0"/>
              <a:t>We have: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389" y="2624471"/>
            <a:ext cx="6238875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93" y="1113982"/>
            <a:ext cx="2362200" cy="36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97" y="1654393"/>
            <a:ext cx="201930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965" y="2134524"/>
            <a:ext cx="2286000" cy="390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507" y="4444065"/>
            <a:ext cx="716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The quasi-arithmetic center with respect to  F:  </a:t>
            </a:r>
            <a:endParaRPr lang="fr-FR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698" y="4331749"/>
            <a:ext cx="4341280" cy="686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9146" y="5426786"/>
            <a:ext cx="7298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Generalize univariate harmonic mean with F(x)= log x, f(x)=F'(x)=1/x:</a:t>
            </a:r>
            <a:endParaRPr lang="fr-FR" sz="2000"/>
          </a:p>
        </p:txBody>
      </p:sp>
      <p:grpSp>
        <p:nvGrpSpPr>
          <p:cNvPr id="17" name="Group 16"/>
          <p:cNvGrpSpPr/>
          <p:nvPr/>
        </p:nvGrpSpPr>
        <p:grpSpPr>
          <a:xfrm>
            <a:off x="8156465" y="5476749"/>
            <a:ext cx="2650080" cy="350147"/>
            <a:chOff x="8950450" y="6180210"/>
            <a:chExt cx="3011856" cy="4838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44792" y="6275968"/>
              <a:ext cx="1717514" cy="38809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0450" y="6180210"/>
              <a:ext cx="1056932" cy="37983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8389477" y="2600784"/>
            <a:ext cx="334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←</a:t>
            </a:r>
            <a:r>
              <a:rPr lang="en-US" sz="2400" smtClean="0"/>
              <a:t>Legendre-type function</a:t>
            </a:r>
            <a:endParaRPr lang="fr-FR" sz="2400"/>
          </a:p>
        </p:txBody>
      </p:sp>
      <p:sp>
        <p:nvSpPr>
          <p:cNvPr id="14" name="TextBox 13"/>
          <p:cNvSpPr txBox="1"/>
          <p:nvPr/>
        </p:nvSpPr>
        <p:spPr>
          <a:xfrm>
            <a:off x="164507" y="4871175"/>
            <a:ext cx="7258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The quasi-arithmetic center with respect to  F*:  </a:t>
            </a:r>
            <a:endParaRPr lang="fr-FR" sz="2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698" y="4925582"/>
            <a:ext cx="4323578" cy="4883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81293" y="3915943"/>
            <a:ext cx="334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←</a:t>
            </a:r>
            <a:r>
              <a:rPr lang="en-US" sz="2400" smtClean="0"/>
              <a:t>Legendre-type function</a:t>
            </a:r>
            <a:endParaRPr lang="fr-FR" sz="2400"/>
          </a:p>
        </p:txBody>
      </p:sp>
      <p:sp>
        <p:nvSpPr>
          <p:cNvPr id="18" name="TextBox 17"/>
          <p:cNvSpPr txBox="1"/>
          <p:nvPr/>
        </p:nvSpPr>
        <p:spPr>
          <a:xfrm>
            <a:off x="323946" y="5786174"/>
            <a:ext cx="1186632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FF0000"/>
                </a:solidFill>
              </a:rPr>
              <a:t>A Legendre-type function F gives rise to a pair of dual quasi-arithmetic centers</a:t>
            </a:r>
          </a:p>
          <a:p>
            <a:pPr algn="ctr"/>
            <a:r>
              <a:rPr lang="en-US" sz="2800" b="1">
                <a:solidFill>
                  <a:srgbClr val="FF0000"/>
                </a:solidFill>
              </a:rPr>
              <a:t>M</a:t>
            </a:r>
            <a:r>
              <a:rPr lang="fr-FR" sz="2800" b="1" baseline="-25000">
                <a:solidFill>
                  <a:srgbClr val="FF0000"/>
                </a:solidFill>
              </a:rPr>
              <a:t>∇</a:t>
            </a:r>
            <a:r>
              <a:rPr lang="fr-FR" sz="2800" b="1" baseline="-25000" smtClean="0">
                <a:solidFill>
                  <a:srgbClr val="FF0000"/>
                </a:solidFill>
              </a:rPr>
              <a:t>F </a:t>
            </a:r>
            <a:r>
              <a:rPr lang="fr-FR" sz="2800" b="1">
                <a:solidFill>
                  <a:srgbClr val="FF0000"/>
                </a:solidFill>
              </a:rPr>
              <a:t>and </a:t>
            </a:r>
            <a:r>
              <a:rPr lang="en-US" sz="2800" b="1">
                <a:solidFill>
                  <a:srgbClr val="FF0000"/>
                </a:solidFill>
              </a:rPr>
              <a:t>M</a:t>
            </a:r>
            <a:r>
              <a:rPr lang="fr-FR" sz="2800" b="1" baseline="-25000">
                <a:solidFill>
                  <a:srgbClr val="FF0000"/>
                </a:solidFill>
              </a:rPr>
              <a:t>∇F</a:t>
            </a:r>
            <a:r>
              <a:rPr lang="fr-FR" sz="2800" b="1" baseline="-25000" smtClean="0">
                <a:solidFill>
                  <a:srgbClr val="FF0000"/>
                </a:solidFill>
              </a:rPr>
              <a:t>*</a:t>
            </a:r>
            <a:r>
              <a:rPr lang="fr-FR" sz="3200"/>
              <a:t> </a:t>
            </a:r>
            <a:r>
              <a:rPr lang="fr-FR" sz="2800" smtClean="0"/>
              <a:t>: </a:t>
            </a:r>
            <a:r>
              <a:rPr lang="fr-FR" sz="2800" b="1" smtClean="0">
                <a:solidFill>
                  <a:srgbClr val="FF0000"/>
                </a:solidFill>
              </a:rPr>
              <a:t>dual operators</a:t>
            </a:r>
            <a:endParaRPr lang="fr-FR" b="1">
              <a:solidFill>
                <a:srgbClr val="FF0000"/>
              </a:solidFill>
            </a:endParaRPr>
          </a:p>
          <a:p>
            <a:endParaRPr lang="fr-FR" sz="2800">
              <a:solidFill>
                <a:schemeClr val="accent4"/>
              </a:solidFill>
            </a:endParaRPr>
          </a:p>
          <a:p>
            <a:endParaRPr lang="fr-FR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49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-235238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Dually flat structures of information geometry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326" y="892752"/>
            <a:ext cx="11714019" cy="4351338"/>
          </a:xfrm>
        </p:spPr>
        <p:txBody>
          <a:bodyPr/>
          <a:lstStyle/>
          <a:p>
            <a:r>
              <a:rPr lang="en-US" smtClean="0"/>
              <a:t>A Legendre-type Bregman generator F() induces a </a:t>
            </a:r>
            <a:r>
              <a:rPr lang="en-US" b="1" smtClean="0">
                <a:solidFill>
                  <a:srgbClr val="FF0000"/>
                </a:solidFill>
              </a:rPr>
              <a:t>dually flat space structure</a:t>
            </a:r>
            <a:r>
              <a:rPr lang="en-US" smtClean="0"/>
              <a:t>: </a:t>
            </a:r>
          </a:p>
          <a:p>
            <a:pPr marL="0" indent="0">
              <a:buNone/>
            </a:pPr>
            <a:r>
              <a:rPr lang="en-US" smtClean="0"/>
              <a:t>                                                   </a:t>
            </a:r>
          </a:p>
          <a:p>
            <a:r>
              <a:rPr lang="en-US" smtClean="0"/>
              <a:t>A point P can be either parameterized by </a:t>
            </a:r>
            <a:r>
              <a:rPr lang="el-GR" smtClean="0"/>
              <a:t>θ</a:t>
            </a:r>
            <a:r>
              <a:rPr lang="en-US" smtClean="0"/>
              <a:t>-coordinate and dual </a:t>
            </a:r>
            <a:r>
              <a:rPr lang="el-GR" smtClean="0"/>
              <a:t>η</a:t>
            </a:r>
            <a:r>
              <a:rPr lang="en-US" smtClean="0"/>
              <a:t>-coordinate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81" y="2321990"/>
            <a:ext cx="5866966" cy="4428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301989"/>
            <a:ext cx="3192101" cy="522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1886" y="6334551"/>
            <a:ext cx="167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6"/>
                </a:solidFill>
              </a:rPr>
              <a:t>[AMS </a:t>
            </a:r>
            <a:r>
              <a:rPr lang="en-US" sz="2400" b="1">
                <a:solidFill>
                  <a:schemeClr val="accent6"/>
                </a:solidFill>
              </a:rPr>
              <a:t>2022]</a:t>
            </a:r>
            <a:endParaRPr lang="fr-FR" sz="2400" b="1">
              <a:solidFill>
                <a:schemeClr val="accent6"/>
              </a:solidFill>
            </a:endParaRPr>
          </a:p>
          <a:p>
            <a:endParaRPr lang="fr-FR" sz="2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54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8" y="-42729"/>
            <a:ext cx="11223171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Quasi-arithmetic barycenters and dual geodesics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123" y="632427"/>
            <a:ext cx="11559804" cy="4351338"/>
          </a:xfrm>
        </p:spPr>
        <p:txBody>
          <a:bodyPr/>
          <a:lstStyle/>
          <a:p>
            <a:pPr marL="0" indent="0">
              <a:buNone/>
            </a:pPr>
            <a:endParaRPr lang="en-US" smtClean="0"/>
          </a:p>
          <a:p>
            <a:r>
              <a:rPr lang="en-US" smtClean="0"/>
              <a:t>The </a:t>
            </a:r>
            <a:r>
              <a:rPr lang="en-US" b="1" smtClean="0">
                <a:solidFill>
                  <a:srgbClr val="FF0000"/>
                </a:solidFill>
              </a:rPr>
              <a:t>dual geodesics</a:t>
            </a:r>
            <a:r>
              <a:rPr lang="en-US" smtClean="0"/>
              <a:t> induced by the dual flat connections can be expressed using </a:t>
            </a:r>
            <a:r>
              <a:rPr lang="en-US" b="1" smtClean="0">
                <a:solidFill>
                  <a:srgbClr val="FF0000"/>
                </a:solidFill>
              </a:rPr>
              <a:t>dual weighted quasi-arithmetic centers</a:t>
            </a:r>
            <a:r>
              <a:rPr lang="en-US" smtClean="0"/>
              <a:t>:</a:t>
            </a:r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127"/>
            <a:ext cx="9564266" cy="3650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03180" y="5250911"/>
            <a:ext cx="2429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 smtClean="0">
                <a:solidFill>
                  <a:schemeClr val="accent4"/>
                </a:solidFill>
              </a:rPr>
              <a:t>primal QAC M</a:t>
            </a:r>
            <a:r>
              <a:rPr lang="fr-FR" sz="2400" baseline="-25000">
                <a:solidFill>
                  <a:schemeClr val="accent4"/>
                </a:solidFill>
              </a:rPr>
              <a:t>∇F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8972" y="3345068"/>
            <a:ext cx="234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 smtClean="0">
                <a:solidFill>
                  <a:schemeClr val="accent4"/>
                </a:solidFill>
              </a:rPr>
              <a:t>dual QAC  M</a:t>
            </a:r>
            <a:r>
              <a:rPr lang="fr-FR" sz="2400" baseline="-25000" smtClean="0">
                <a:solidFill>
                  <a:schemeClr val="accent4"/>
                </a:solidFill>
              </a:rPr>
              <a:t>∇F*</a:t>
            </a:r>
            <a:endParaRPr lang="fr-FR" sz="2400" baseline="-250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12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80" y="0"/>
            <a:ext cx="11246922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n-Variable Quasi-arithmetic centers as centroids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in dually flat spaces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35" y="4895752"/>
            <a:ext cx="4852101" cy="1917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12" y="1151660"/>
            <a:ext cx="5590289" cy="597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758" y="1830672"/>
            <a:ext cx="3219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smtClean="0">
                <a:solidFill>
                  <a:srgbClr val="FF0000"/>
                </a:solidFill>
              </a:rPr>
              <a:t>Right-sided centroid</a:t>
            </a:r>
            <a:r>
              <a:rPr lang="en-US" sz="2800" smtClean="0"/>
              <a:t>:</a:t>
            </a:r>
            <a:endParaRPr lang="fr-FR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88" y="3595026"/>
            <a:ext cx="4695825" cy="1114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456" y="3956976"/>
            <a:ext cx="3762375" cy="752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34051" y="1948185"/>
            <a:ext cx="302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smtClean="0">
                <a:solidFill>
                  <a:srgbClr val="FF0000"/>
                </a:solidFill>
              </a:rPr>
              <a:t>Left-sided centroid</a:t>
            </a:r>
            <a:r>
              <a:rPr lang="en-US" sz="2800" smtClean="0"/>
              <a:t>:</a:t>
            </a:r>
            <a:endParaRPr lang="fr-FR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88" y="2461724"/>
            <a:ext cx="5339298" cy="3729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712" y="2989625"/>
            <a:ext cx="466725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4051" y="2378670"/>
            <a:ext cx="5457949" cy="4830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456" y="3062693"/>
            <a:ext cx="4705350" cy="495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2688" y="1226479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Consider</a:t>
            </a:r>
            <a:endParaRPr lang="fr-FR" sz="2400"/>
          </a:p>
        </p:txBody>
      </p:sp>
      <p:sp>
        <p:nvSpPr>
          <p:cNvPr id="16" name="TextBox 15"/>
          <p:cNvSpPr txBox="1"/>
          <p:nvPr/>
        </p:nvSpPr>
        <p:spPr>
          <a:xfrm>
            <a:off x="7411320" y="1257256"/>
            <a:ext cx="490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(canonical divergence = Bregman divergence)</a:t>
            </a:r>
            <a:endParaRPr lang="fr-FR" sz="2000"/>
          </a:p>
        </p:txBody>
      </p:sp>
      <p:sp>
        <p:nvSpPr>
          <p:cNvPr id="17" name="TextBox 16"/>
          <p:cNvSpPr txBox="1"/>
          <p:nvPr/>
        </p:nvSpPr>
        <p:spPr>
          <a:xfrm>
            <a:off x="10083698" y="3921405"/>
            <a:ext cx="1881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 smtClean="0">
                <a:solidFill>
                  <a:schemeClr val="accent4"/>
                </a:solidFill>
              </a:rPr>
              <a:t>primal QAC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9669" y="4333213"/>
            <a:ext cx="1620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 smtClean="0">
                <a:solidFill>
                  <a:schemeClr val="accent4"/>
                </a:solidFill>
              </a:rPr>
              <a:t>dual QAC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1456" y="5452729"/>
            <a:ext cx="4874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Notice that when n=2, weighted dual </a:t>
            </a:r>
          </a:p>
          <a:p>
            <a:r>
              <a:rPr lang="en-US" sz="2400" smtClean="0"/>
              <a:t>quasi-arithmetic barycenters</a:t>
            </a:r>
          </a:p>
          <a:p>
            <a:r>
              <a:rPr lang="en-US" sz="2400" smtClean="0"/>
              <a:t>define the dual geodesics</a:t>
            </a:r>
            <a:endParaRPr lang="fr-FR" sz="2400"/>
          </a:p>
        </p:txBody>
      </p:sp>
      <p:sp>
        <p:nvSpPr>
          <p:cNvPr id="6" name="TextBox 5"/>
          <p:cNvSpPr txBox="1"/>
          <p:nvPr/>
        </p:nvSpPr>
        <p:spPr>
          <a:xfrm>
            <a:off x="6107771" y="2079644"/>
            <a:ext cx="615553" cy="26292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800" smtClean="0"/>
              <a:t>Reference duality</a:t>
            </a:r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2463028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4198" y="3115676"/>
            <a:ext cx="561730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/>
              <a:t>By adding an affine term...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/>
              <a:t>By an affine change of coordinate...</a:t>
            </a:r>
            <a:endParaRPr lang="fr-FR" sz="2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" y="-107160"/>
            <a:ext cx="121920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Invariance/equivariance of quasi-arithmetic centers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556" y="954459"/>
            <a:ext cx="108916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Information geometry is well-suited to study the </a:t>
            </a:r>
            <a:r>
              <a:rPr lang="en-US" sz="2800" b="1" smtClean="0">
                <a:solidFill>
                  <a:srgbClr val="FFC000"/>
                </a:solidFill>
              </a:rPr>
              <a:t>properties of QACs</a:t>
            </a:r>
            <a:r>
              <a:rPr lang="en-US" sz="2800" smtClean="0"/>
              <a:t>:</a:t>
            </a:r>
          </a:p>
          <a:p>
            <a:r>
              <a:rPr lang="en-US" sz="2800" smtClean="0"/>
              <a:t>A dually flat space (DFS) can be </a:t>
            </a:r>
            <a:r>
              <a:rPr lang="en-US" sz="2800" b="1" smtClean="0">
                <a:solidFill>
                  <a:srgbClr val="FF0000"/>
                </a:solidFill>
              </a:rPr>
              <a:t>realized</a:t>
            </a:r>
            <a:r>
              <a:rPr lang="en-US" sz="2800" smtClean="0"/>
              <a:t> by </a:t>
            </a:r>
            <a:r>
              <a:rPr lang="en-US" sz="2800" i="1" smtClean="0"/>
              <a:t>a </a:t>
            </a:r>
            <a:r>
              <a:rPr lang="en-US" sz="2800" i="1"/>
              <a:t>class</a:t>
            </a:r>
            <a:r>
              <a:rPr lang="en-US" sz="2800" i="1" smtClean="0"/>
              <a:t> of Bregman generators</a:t>
            </a:r>
            <a:r>
              <a:rPr lang="en-US" sz="2800" smtClean="0"/>
              <a:t>:</a:t>
            </a:r>
          </a:p>
          <a:p>
            <a:endParaRPr lang="en-US" sz="2800" smtClean="0"/>
          </a:p>
          <a:p>
            <a:endParaRPr lang="en-US" sz="2800"/>
          </a:p>
          <a:p>
            <a:r>
              <a:rPr lang="en-US" sz="2800" b="1" u="sng"/>
              <a:t>A</a:t>
            </a:r>
            <a:r>
              <a:rPr lang="en-US" sz="2800" b="1" u="sng" smtClean="0"/>
              <a:t>ffine Legendre invariance of dually flat spaces</a:t>
            </a:r>
            <a:r>
              <a:rPr lang="en-US" sz="2800" smtClean="0"/>
              <a:t>:</a:t>
            </a:r>
            <a:endParaRPr lang="fr-FR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50" y="2006648"/>
            <a:ext cx="5525933" cy="400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56" y="3681443"/>
            <a:ext cx="2981325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05" y="3491788"/>
            <a:ext cx="5000625" cy="619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136" y="4965151"/>
            <a:ext cx="1504950" cy="361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831" y="5618980"/>
            <a:ext cx="4200525" cy="43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13" y="5022708"/>
            <a:ext cx="1533525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948" y="6057130"/>
            <a:ext cx="2800350" cy="4762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505" y="5590405"/>
            <a:ext cx="5867400" cy="49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79905" y="3115676"/>
            <a:ext cx="4974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4"/>
                </a:solidFill>
              </a:rPr>
              <a:t>Invariance of quasi-arithmetic center:</a:t>
            </a:r>
            <a:endParaRPr lang="fr-FR" sz="2400" b="1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79905" y="5124420"/>
            <a:ext cx="5283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4"/>
                </a:solidFill>
              </a:rPr>
              <a:t>Equivariance of quasi-arithmetic center:</a:t>
            </a:r>
            <a:endParaRPr lang="fr-FR" sz="2400" b="1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6831" y="3669145"/>
            <a:ext cx="162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Same DFS with </a:t>
            </a:r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72451" y="4983218"/>
            <a:ext cx="162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Same DFS with </a:t>
            </a:r>
            <a:endParaRPr lang="fr-FR"/>
          </a:p>
        </p:txBody>
      </p:sp>
      <p:sp>
        <p:nvSpPr>
          <p:cNvPr id="17" name="Right Arrow 16"/>
          <p:cNvSpPr/>
          <p:nvPr/>
        </p:nvSpPr>
        <p:spPr>
          <a:xfrm>
            <a:off x="5395355" y="3401291"/>
            <a:ext cx="684549" cy="535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ight Arrow 17"/>
          <p:cNvSpPr/>
          <p:nvPr/>
        </p:nvSpPr>
        <p:spPr>
          <a:xfrm>
            <a:off x="5423918" y="5549996"/>
            <a:ext cx="684549" cy="535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/>
          <p:cNvSpPr txBox="1"/>
          <p:nvPr/>
        </p:nvSpPr>
        <p:spPr>
          <a:xfrm>
            <a:off x="3362133" y="4987048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such that </a:t>
            </a:r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4468013" y="6043802"/>
            <a:ext cx="5991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Same canonical divergence of the DFS </a:t>
            </a:r>
          </a:p>
          <a:p>
            <a:r>
              <a:rPr lang="en-US" smtClean="0"/>
              <a:t>(= constrast function on the diagonal of the product manifold)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135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28" y="0"/>
            <a:ext cx="11778343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Canonical divergence versus 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	</a:t>
            </a:r>
            <a:r>
              <a:rPr lang="en-US" b="1" smtClean="0">
                <a:solidFill>
                  <a:schemeClr val="accent1"/>
                </a:solidFill>
              </a:rPr>
              <a:t>Legendre-Fenchel/Bregman divergences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827" y="1325563"/>
            <a:ext cx="11854543" cy="4351338"/>
          </a:xfrm>
        </p:spPr>
        <p:txBody>
          <a:bodyPr/>
          <a:lstStyle/>
          <a:p>
            <a:r>
              <a:rPr lang="en-US" smtClean="0"/>
              <a:t>Canonical divergence induced by dual flat connections is between</a:t>
            </a:r>
            <a:r>
              <a:rPr lang="en-US" b="1" smtClean="0">
                <a:solidFill>
                  <a:srgbClr val="FF0000"/>
                </a:solidFill>
              </a:rPr>
              <a:t> points</a:t>
            </a:r>
          </a:p>
          <a:p>
            <a:r>
              <a:rPr lang="en-US" smtClean="0"/>
              <a:t>dual Bregman divergences B</a:t>
            </a:r>
            <a:r>
              <a:rPr lang="en-US" baseline="-25000" smtClean="0"/>
              <a:t>F</a:t>
            </a:r>
            <a:r>
              <a:rPr lang="en-US" smtClean="0"/>
              <a:t> and B</a:t>
            </a:r>
            <a:r>
              <a:rPr lang="en-US" baseline="-25000" smtClean="0"/>
              <a:t>F*</a:t>
            </a:r>
            <a:r>
              <a:rPr lang="en-US" smtClean="0"/>
              <a:t> between </a:t>
            </a:r>
            <a:r>
              <a:rPr lang="en-US" b="1" smtClean="0">
                <a:solidFill>
                  <a:srgbClr val="FF0000"/>
                </a:solidFill>
              </a:rPr>
              <a:t>dual coordinates</a:t>
            </a:r>
          </a:p>
          <a:p>
            <a:r>
              <a:rPr lang="en-US" smtClean="0"/>
              <a:t>Legendre-Fenchel divergence Y</a:t>
            </a:r>
            <a:r>
              <a:rPr lang="en-US" baseline="-25000" smtClean="0"/>
              <a:t>F</a:t>
            </a:r>
            <a:r>
              <a:rPr lang="en-US" smtClean="0"/>
              <a:t> between </a:t>
            </a:r>
            <a:r>
              <a:rPr lang="en-US" b="1" smtClean="0">
                <a:solidFill>
                  <a:srgbClr val="FF0000"/>
                </a:solidFill>
              </a:rPr>
              <a:t>mixed coordinates</a:t>
            </a:r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2859198"/>
            <a:ext cx="3581400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04" y="2873485"/>
            <a:ext cx="1704975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334" y="3455928"/>
            <a:ext cx="5521099" cy="1067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625" y="5607603"/>
            <a:ext cx="10620375" cy="12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826" y="4618088"/>
            <a:ext cx="6267450" cy="895350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rot="5400000">
            <a:off x="551405" y="5102365"/>
            <a:ext cx="1136924" cy="1143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940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63" y="2917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Affine Legendre invariance of dually flat spaces    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	</a:t>
            </a:r>
            <a:r>
              <a:rPr lang="en-US" b="1" smtClean="0">
                <a:solidFill>
                  <a:schemeClr val="accent1"/>
                </a:solidFill>
              </a:rPr>
              <a:t>   plus setting the unit scale of divergences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r>
              <a:rPr lang="en-US" smtClean="0"/>
              <a:t>Affine Legendre invariance: 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Set the unit scale of canonical divergence (DFS differ here, rescaled):</a:t>
            </a:r>
          </a:p>
          <a:p>
            <a:pPr marL="0" indent="0">
              <a:buNone/>
            </a:pPr>
            <a:r>
              <a:rPr lang="en-US" smtClean="0"/>
              <a:t> (does not change the quasi-arithmetic center)  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962" y="1391824"/>
            <a:ext cx="4572000" cy="466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62" y="1966280"/>
            <a:ext cx="5381625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62" y="3045805"/>
            <a:ext cx="2905125" cy="39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4285118"/>
            <a:ext cx="11772900" cy="19716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3317" y="4235349"/>
            <a:ext cx="11689133" cy="2442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85976" y="3552458"/>
            <a:ext cx="6567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amount to scale the potential function </a:t>
            </a:r>
            <a:r>
              <a:rPr lang="el-GR" sz="2400" smtClean="0"/>
              <a:t>λ</a:t>
            </a:r>
            <a:r>
              <a:rPr lang="en-US" sz="2400" smtClean="0"/>
              <a:t>F(</a:t>
            </a:r>
            <a:r>
              <a:rPr lang="el-GR" sz="2400"/>
              <a:t>θ</a:t>
            </a:r>
            <a:r>
              <a:rPr lang="en-US" sz="2400" smtClean="0"/>
              <a:t>) vs F(</a:t>
            </a:r>
            <a:r>
              <a:rPr lang="el-GR" sz="2400"/>
              <a:t>θ</a:t>
            </a:r>
            <a:r>
              <a:rPr lang="en-US" sz="2400" smtClean="0"/>
              <a:t>)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781355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32" y="-27132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Illustrating example: Mahalanobis divergence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73" y="1148731"/>
            <a:ext cx="11233727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Mahalanobis divergence </a:t>
            </a:r>
            <a:r>
              <a:rPr lang="en-US" smtClean="0"/>
              <a:t>= squared Mahalanobis metric distance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The dual QACs induced by the dual Mahalanobis generators F and F* coincide to </a:t>
            </a:r>
            <a:r>
              <a:rPr lang="en-US" smtClean="0">
                <a:solidFill>
                  <a:schemeClr val="accent2"/>
                </a:solidFill>
              </a:rPr>
              <a:t>weighted arithmetic mean</a:t>
            </a:r>
            <a:r>
              <a:rPr lang="en-US" smtClean="0"/>
              <a:t> M</a:t>
            </a:r>
            <a:r>
              <a:rPr lang="en-US" baseline="-25000" smtClean="0"/>
              <a:t>id</a:t>
            </a:r>
            <a:r>
              <a:rPr lang="en-US" smtClean="0"/>
              <a:t>: 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08" y="1703737"/>
            <a:ext cx="7458075" cy="74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737" y="2554215"/>
            <a:ext cx="3933825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737" y="3017744"/>
            <a:ext cx="3804002" cy="7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291" y="5118448"/>
            <a:ext cx="8060089" cy="164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0714" y="2505322"/>
            <a:ext cx="337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Primal potential function:</a:t>
            </a:r>
            <a:endParaRPr lang="fr-FR" sz="2400"/>
          </a:p>
        </p:txBody>
      </p:sp>
      <p:sp>
        <p:nvSpPr>
          <p:cNvPr id="9" name="TextBox 8"/>
          <p:cNvSpPr txBox="1"/>
          <p:nvPr/>
        </p:nvSpPr>
        <p:spPr>
          <a:xfrm>
            <a:off x="1436919" y="3216843"/>
            <a:ext cx="3145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Dual potential function:</a:t>
            </a:r>
            <a:endParaRPr lang="fr-FR" sz="2400"/>
          </a:p>
        </p:txBody>
      </p:sp>
      <p:sp>
        <p:nvSpPr>
          <p:cNvPr id="10" name="TextBox 9"/>
          <p:cNvSpPr txBox="1"/>
          <p:nvPr/>
        </p:nvSpPr>
        <p:spPr>
          <a:xfrm>
            <a:off x="9772072" y="1703737"/>
            <a:ext cx="231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fails triangle inequality</a:t>
            </a:r>
          </a:p>
          <a:p>
            <a:pPr algn="r"/>
            <a:r>
              <a:rPr lang="en-US" smtClean="0"/>
              <a:t>of metric distances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783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37" y="0"/>
            <a:ext cx="11790650" cy="1325563"/>
          </a:xfrm>
        </p:spPr>
        <p:txBody>
          <a:bodyPr/>
          <a:lstStyle/>
          <a:p>
            <a:r>
              <a:rPr lang="fr-FR" b="1">
                <a:solidFill>
                  <a:schemeClr val="accent1"/>
                </a:solidFill>
              </a:rPr>
              <a:t>Quasi-arithmetic </a:t>
            </a:r>
            <a:r>
              <a:rPr lang="fr-FR" b="1" smtClean="0">
                <a:solidFill>
                  <a:schemeClr val="accent1"/>
                </a:solidFill>
              </a:rPr>
              <a:t>mixtures (QAMixs), and </a:t>
            </a:r>
            <a:r>
              <a:rPr lang="el-GR" b="1" smtClean="0">
                <a:solidFill>
                  <a:schemeClr val="accent1"/>
                </a:solidFill>
              </a:rPr>
              <a:t>α-</a:t>
            </a:r>
            <a:r>
              <a:rPr lang="en-US" b="1" smtClean="0">
                <a:solidFill>
                  <a:schemeClr val="accent1"/>
                </a:solidFill>
              </a:rPr>
              <a:t>mixtures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036740"/>
            <a:ext cx="11610975" cy="2266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348" y="5020486"/>
            <a:ext cx="459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</a:t>
            </a:r>
            <a:r>
              <a:rPr lang="el-GR" sz="2800" baseline="-25000"/>
              <a:t>α</a:t>
            </a:r>
            <a:r>
              <a:rPr lang="en-US" sz="2800" smtClean="0"/>
              <a:t> </a:t>
            </a:r>
            <a:r>
              <a:rPr lang="en-US" sz="2800"/>
              <a:t>denotes </a:t>
            </a:r>
            <a:r>
              <a:rPr lang="en-US" sz="2800" smtClean="0"/>
              <a:t>the </a:t>
            </a:r>
            <a:r>
              <a:rPr lang="el-GR" sz="2800" smtClean="0"/>
              <a:t>α</a:t>
            </a:r>
            <a:r>
              <a:rPr lang="en-US" sz="2800" smtClean="0"/>
              <a:t>-divergences:</a:t>
            </a:r>
            <a:endParaRPr lang="fr-FR" sz="2800"/>
          </a:p>
        </p:txBody>
      </p:sp>
      <p:sp>
        <p:nvSpPr>
          <p:cNvPr id="6" name="TextBox 5"/>
          <p:cNvSpPr txBox="1"/>
          <p:nvPr/>
        </p:nvSpPr>
        <p:spPr>
          <a:xfrm>
            <a:off x="175491" y="3542325"/>
            <a:ext cx="10897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Centroid </a:t>
            </a:r>
            <a:r>
              <a:rPr lang="en-US" sz="2800" smtClean="0"/>
              <a:t>of n densities with respect to the </a:t>
            </a:r>
            <a:r>
              <a:rPr lang="el-GR" sz="2800" b="1" smtClean="0">
                <a:solidFill>
                  <a:srgbClr val="FF0000"/>
                </a:solidFill>
              </a:rPr>
              <a:t>α</a:t>
            </a:r>
            <a:r>
              <a:rPr lang="en-US" sz="2800" b="1" smtClean="0">
                <a:solidFill>
                  <a:srgbClr val="FF0000"/>
                </a:solidFill>
              </a:rPr>
              <a:t>-divergences</a:t>
            </a:r>
            <a:r>
              <a:rPr lang="en-US" sz="2800" smtClean="0"/>
              <a:t> yields a QAMix: </a:t>
            </a:r>
            <a:endParaRPr lang="fr-FR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68" y="4045972"/>
            <a:ext cx="6720960" cy="9481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82618" y="2087418"/>
            <a:ext cx="8366414" cy="1216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3823855" y="6435371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[Amari 2007]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0512" y="6433791"/>
            <a:ext cx="365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α-</a:t>
            </a:r>
            <a:r>
              <a:rPr lang="fr-FR"/>
              <a:t>f</a:t>
            </a:r>
            <a:r>
              <a:rPr lang="fr-FR" smtClean="0"/>
              <a:t>amilies of probability distributions</a:t>
            </a:r>
            <a:endParaRPr lang="fr-F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721" y="4980229"/>
            <a:ext cx="5695950" cy="1428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98640" y="6403013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chemeClr val="accent6"/>
                </a:solidFill>
              </a:rPr>
              <a:t>[arXiv:2209.07481]</a:t>
            </a:r>
            <a:endParaRPr lang="fr-FR" sz="20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50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3" y="-83127"/>
            <a:ext cx="1209367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Information geometry (IG): Rationale and scope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25" y="1242436"/>
            <a:ext cx="11847871" cy="5775120"/>
          </a:xfrm>
        </p:spPr>
        <p:txBody>
          <a:bodyPr/>
          <a:lstStyle/>
          <a:p>
            <a:r>
              <a:rPr lang="en-US" smtClean="0"/>
              <a:t>IG field originally born by investigating </a:t>
            </a:r>
            <a:r>
              <a:rPr lang="en-US" b="1" smtClean="0">
                <a:solidFill>
                  <a:srgbClr val="FF0000"/>
                </a:solidFill>
              </a:rPr>
              <a:t>geometric structures</a:t>
            </a:r>
            <a:r>
              <a:rPr lang="en-US" smtClean="0"/>
              <a:t> of statistical/probability models (e.g, space of Gaussians, space of multinomials)</a:t>
            </a:r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Statistical models</a:t>
            </a:r>
            <a:r>
              <a:rPr lang="en-US" smtClean="0"/>
              <a:t>: parametric vs nonparametric models, regular vs singular (ML) models, hierarchical (ML) or simple models, ...</a:t>
            </a:r>
          </a:p>
          <a:p>
            <a:r>
              <a:rPr lang="en-US" smtClean="0"/>
              <a:t>Define </a:t>
            </a:r>
            <a:r>
              <a:rPr lang="en-US" b="1" smtClean="0">
                <a:solidFill>
                  <a:srgbClr val="FF0000"/>
                </a:solidFill>
              </a:rPr>
              <a:t>statistical invariance</a:t>
            </a:r>
            <a:r>
              <a:rPr lang="en-US" smtClean="0"/>
              <a:t>, use </a:t>
            </a:r>
            <a:r>
              <a:rPr lang="en-US" b="1" smtClean="0">
                <a:solidFill>
                  <a:srgbClr val="FF0000"/>
                </a:solidFill>
              </a:rPr>
              <a:t>language of geometry</a:t>
            </a:r>
            <a:r>
              <a:rPr lang="en-US" smtClean="0"/>
              <a:t> (e.g., ball, projection, bisector) to design algorithms in statistics, information theory, statistical machine learning, etc.</a:t>
            </a:r>
          </a:p>
          <a:p>
            <a:r>
              <a:rPr lang="en-US" smtClean="0"/>
              <a:t>IG study </a:t>
            </a:r>
            <a:r>
              <a:rPr lang="en-US" b="1" smtClean="0">
                <a:solidFill>
                  <a:srgbClr val="FF0000"/>
                </a:solidFill>
              </a:rPr>
              <a:t>interplays</a:t>
            </a:r>
            <a:r>
              <a:rPr lang="en-US" smtClean="0"/>
              <a:t> of </a:t>
            </a:r>
            <a:r>
              <a:rPr lang="en-US" b="1" smtClean="0">
                <a:solidFill>
                  <a:srgbClr val="FF0000"/>
                </a:solidFill>
              </a:rPr>
              <a:t>statistical/parameter divergences</a:t>
            </a:r>
            <a:r>
              <a:rPr lang="en-US" smtClean="0"/>
              <a:t> with geometric structures</a:t>
            </a:r>
          </a:p>
          <a:p>
            <a:r>
              <a:rPr lang="en-US"/>
              <a:t>R</a:t>
            </a:r>
            <a:r>
              <a:rPr lang="en-US" smtClean="0"/>
              <a:t>elationships between </a:t>
            </a:r>
            <a:r>
              <a:rPr lang="en-US" b="1" smtClean="0">
                <a:solidFill>
                  <a:srgbClr val="FF0000"/>
                </a:solidFill>
              </a:rPr>
              <a:t>many types of dualities </a:t>
            </a:r>
            <a:r>
              <a:rPr lang="en-US" smtClean="0"/>
              <a:t>in IG: dual connections, reference duality (dual f-divergences), Legendre duality, duality of representations/monotone embeddings, etc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smtClean="0"/>
              <a:t> 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207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-53726"/>
            <a:ext cx="11910951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k=2 QAMixs  and the </a:t>
            </a:r>
            <a:r>
              <a:rPr lang="fr-FR" smtClean="0">
                <a:solidFill>
                  <a:schemeClr val="accent1"/>
                </a:solidFill>
              </a:rPr>
              <a:t>∇-</a:t>
            </a:r>
            <a:r>
              <a:rPr lang="en-US" b="1" smtClean="0">
                <a:solidFill>
                  <a:schemeClr val="accent1"/>
                </a:solidFill>
              </a:rPr>
              <a:t>Jensen-Shannon divergence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82" y="946850"/>
            <a:ext cx="11353800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Jensen-Shannon divergence</a:t>
            </a:r>
            <a:r>
              <a:rPr lang="en-US" smtClean="0"/>
              <a:t> is bounded symmetrization of KL divergence: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Interpret arithmetic mixture as the </a:t>
            </a:r>
            <a:r>
              <a:rPr lang="en-US" b="1" smtClean="0">
                <a:solidFill>
                  <a:srgbClr val="FF0000"/>
                </a:solidFill>
              </a:rPr>
              <a:t>midpoint of a mixture geodesic</a:t>
            </a:r>
            <a:r>
              <a:rPr lang="en-US" smtClean="0"/>
              <a:t> (wrt to the flat non-parametric mixture connection </a:t>
            </a:r>
            <a:r>
              <a:rPr lang="fr-FR" smtClean="0"/>
              <a:t>∇</a:t>
            </a:r>
            <a:r>
              <a:rPr lang="fr-FR" baseline="30000" smtClean="0"/>
              <a:t>m</a:t>
            </a:r>
            <a:r>
              <a:rPr lang="fr-FR" smtClean="0"/>
              <a:t> </a:t>
            </a:r>
            <a:r>
              <a:rPr lang="en-US" smtClean="0"/>
              <a:t>in  information geometry).</a:t>
            </a:r>
          </a:p>
          <a:p>
            <a:r>
              <a:rPr lang="en-US" smtClean="0"/>
              <a:t>Generalize Jensen-Shannon divergence with </a:t>
            </a:r>
            <a:r>
              <a:rPr lang="en-US" b="1" smtClean="0">
                <a:solidFill>
                  <a:srgbClr val="00B0F0"/>
                </a:solidFill>
              </a:rPr>
              <a:t>arbitrary </a:t>
            </a:r>
            <a:r>
              <a:rPr lang="en-US" b="1">
                <a:solidFill>
                  <a:srgbClr val="00B0F0"/>
                </a:solidFill>
              </a:rPr>
              <a:t> </a:t>
            </a:r>
            <a:r>
              <a:rPr lang="fr-FR" b="1" smtClean="0">
                <a:solidFill>
                  <a:srgbClr val="00B0F0"/>
                </a:solidFill>
              </a:rPr>
              <a:t>∇-</a:t>
            </a:r>
            <a:r>
              <a:rPr lang="en-US" b="1" smtClean="0">
                <a:solidFill>
                  <a:srgbClr val="00B0F0"/>
                </a:solidFill>
              </a:rPr>
              <a:t>connections</a:t>
            </a:r>
            <a:r>
              <a:rPr lang="en-US" smtClean="0"/>
              <a:t>:</a:t>
            </a:r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29" y="1317107"/>
            <a:ext cx="8004958" cy="1097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8" y="3812288"/>
            <a:ext cx="11468100" cy="297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9318" y="5606473"/>
            <a:ext cx="10293927" cy="1177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10270194" y="1580122"/>
            <a:ext cx="180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mtClean="0"/>
              <a:t>≤ </a:t>
            </a:r>
            <a:r>
              <a:rPr lang="en-US" sz="2800" smtClean="0"/>
              <a:t>log(2)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048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2" y="-142875"/>
            <a:ext cx="12018818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Inductive Means: Geodesics/quasi-arithmetic centers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144" y="1031298"/>
            <a:ext cx="11630891" cy="4351338"/>
          </a:xfrm>
        </p:spPr>
        <p:txBody>
          <a:bodyPr/>
          <a:lstStyle/>
          <a:p>
            <a:r>
              <a:rPr lang="en-US" smtClean="0"/>
              <a:t>Gauss and Lagrange independently studied the following convergence of pairs of iterations: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In general, choosing two strict means M and M' with interness property will converge but difficult to</a:t>
            </a:r>
            <a:r>
              <a:rPr lang="en-US" i="1" smtClean="0"/>
              <a:t> analytically express the common limits of iterations</a:t>
            </a:r>
            <a:endParaRPr lang="en-US" i="1"/>
          </a:p>
          <a:p>
            <a:r>
              <a:rPr lang="en-US" smtClean="0"/>
              <a:t>When M=Arithmetic and M'=Harmonic, the</a:t>
            </a:r>
            <a:r>
              <a:rPr lang="en-US" b="1" smtClean="0">
                <a:solidFill>
                  <a:srgbClr val="FF0000"/>
                </a:solidFill>
              </a:rPr>
              <a:t> arithmetic-harmonic mean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AHM </a:t>
            </a:r>
            <a:r>
              <a:rPr lang="en-US" smtClean="0"/>
              <a:t>yields the geometric mean:</a:t>
            </a:r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24" y="1844355"/>
            <a:ext cx="2381250" cy="120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8954" y="1941362"/>
            <a:ext cx="5124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and proves quadratic convergence to</a:t>
            </a:r>
          </a:p>
          <a:p>
            <a:r>
              <a:rPr lang="en-US" sz="2400" smtClean="0"/>
              <a:t>the </a:t>
            </a:r>
            <a:r>
              <a:rPr lang="en-US" sz="2400" b="1" smtClean="0">
                <a:solidFill>
                  <a:srgbClr val="FF0000"/>
                </a:solidFill>
              </a:rPr>
              <a:t>arithmetic-geometric mean</a:t>
            </a:r>
            <a:r>
              <a:rPr lang="en-US" sz="2400" smtClean="0"/>
              <a:t> </a:t>
            </a:r>
            <a:r>
              <a:rPr lang="en-US" sz="2400" b="1" smtClean="0">
                <a:solidFill>
                  <a:srgbClr val="FF0000"/>
                </a:solidFill>
              </a:rPr>
              <a:t>AGM </a:t>
            </a:r>
            <a:endParaRPr lang="fr-FR" sz="2400" b="1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710" y="1933681"/>
            <a:ext cx="3457575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9058" y="2984934"/>
            <a:ext cx="5376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where K is complete elliptic integral of the first kind</a:t>
            </a:r>
          </a:p>
          <a:p>
            <a:r>
              <a:rPr lang="en-US" smtClean="0"/>
              <a:t>AGM also used to approximate ellipse perimeter and </a:t>
            </a:r>
            <a:r>
              <a:rPr lang="fr-FR" smtClean="0"/>
              <a:t>𝜋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539" y="5838591"/>
            <a:ext cx="2838450" cy="895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99" y="5907827"/>
            <a:ext cx="6896100" cy="6381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35433" y="5802322"/>
            <a:ext cx="7086600" cy="849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82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smtClean="0"/>
              <a:t>Consider the cone of symmetric positive-definite matrices (SPD cone), and extend the AHM to SPD matrices: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Then the sequences converge quadratically to the </a:t>
            </a:r>
            <a:r>
              <a:rPr lang="en-US" b="1" smtClean="0">
                <a:solidFill>
                  <a:srgbClr val="FF0000"/>
                </a:solidFill>
              </a:rPr>
              <a:t>matrix geometric mean</a:t>
            </a:r>
            <a:r>
              <a:rPr lang="en-US" smtClean="0"/>
              <a:t>:</a:t>
            </a:r>
            <a:endParaRPr lang="fr-FR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6309" y="-251053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Inductive matrix arithmetic-harmonic mean 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2" y="3630179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503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which is also the </a:t>
            </a:r>
            <a:r>
              <a:rPr lang="en-US" sz="2800" b="1" smtClean="0">
                <a:solidFill>
                  <a:srgbClr val="FF0000"/>
                </a:solidFill>
              </a:rPr>
              <a:t>Riemannian center of mass</a:t>
            </a:r>
            <a:r>
              <a:rPr lang="en-US" sz="2800" smtClean="0"/>
              <a:t> with respect to the trace metric:</a:t>
            </a:r>
            <a:endParaRPr lang="fr-FR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09" y="6364274"/>
            <a:ext cx="3096780" cy="458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/>
              <a:t>←</a:t>
            </a:r>
            <a:r>
              <a:rPr lang="en-US" sz="2400" smtClean="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/>
              <a:t>←</a:t>
            </a:r>
            <a:r>
              <a:rPr lang="en-US" sz="2400" smtClean="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948394" y="577408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Riemannian distance</a:t>
            </a:r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6839303" y="6383124"/>
            <a:ext cx="5293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/>
                </a:solidFill>
              </a:rPr>
              <a:t>[Nakamura 2001, </a:t>
            </a:r>
            <a:r>
              <a:rPr lang="en-US" sz="2400" b="1" smtClean="0">
                <a:solidFill>
                  <a:schemeClr val="accent6"/>
                </a:solidFill>
              </a:rPr>
              <a:t>Atteia-Raissouli 2001 </a:t>
            </a:r>
            <a:r>
              <a:rPr lang="en-US" sz="2400" b="1">
                <a:solidFill>
                  <a:schemeClr val="accent6"/>
                </a:solidFill>
              </a:rPr>
              <a:t>]</a:t>
            </a:r>
            <a:endParaRPr lang="fr-FR" sz="2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17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G</a:t>
            </a:r>
            <a:r>
              <a:rPr lang="en-US" b="1" smtClean="0">
                <a:solidFill>
                  <a:schemeClr val="accent1"/>
                </a:solidFill>
              </a:rPr>
              <a:t>eometric interpretation of the AHM matrix mean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10172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9111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</a:t>
            </a:r>
            <a:r>
              <a:rPr lang="en-US" sz="2400" smtClean="0"/>
              <a:t>rimal geodesic midpoint is the arithmetic center  wrt Euclidean metric</a:t>
            </a:r>
          </a:p>
          <a:p>
            <a:r>
              <a:rPr lang="en-US" sz="2400" smtClean="0"/>
              <a:t>Dual geodesic midpoint = harmonic center wrt an isometric Eucl. metric</a:t>
            </a:r>
          </a:p>
          <a:p>
            <a:r>
              <a:rPr lang="en-US" sz="2400" smtClean="0"/>
              <a:t>Levi-Civita geodesic midpoint is geometric Karcher mean (not QAC)  </a:t>
            </a:r>
            <a:endParaRPr lang="fr-FR" sz="2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50922" y="3593404"/>
            <a:ext cx="6041077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 smtClean="0"/>
              <a:t>Dually flat space (SPD, g</a:t>
            </a:r>
            <a:r>
              <a:rPr lang="en-US" sz="2400" baseline="30000" smtClean="0"/>
              <a:t>G</a:t>
            </a:r>
            <a:r>
              <a:rPr lang="en-US" sz="2400" smtClean="0"/>
              <a:t>, </a:t>
            </a:r>
            <a:r>
              <a:rPr lang="fr-FR" sz="2400" smtClean="0"/>
              <a:t>∇</a:t>
            </a:r>
            <a:r>
              <a:rPr lang="fr-FR" sz="2400" baseline="30000" smtClean="0"/>
              <a:t>A</a:t>
            </a:r>
            <a:r>
              <a:rPr lang="fr-FR" sz="2400" smtClean="0"/>
              <a:t>, ∇</a:t>
            </a:r>
            <a:r>
              <a:rPr lang="fr-FR" sz="2400" baseline="30000" smtClean="0"/>
              <a:t>H</a:t>
            </a:r>
            <a:r>
              <a:rPr lang="fr-FR" sz="2400" smtClean="0"/>
              <a:t>) </a:t>
            </a:r>
          </a:p>
          <a:p>
            <a:r>
              <a:rPr lang="en-US" sz="2400" smtClean="0"/>
              <a:t>in information geometry defines</a:t>
            </a:r>
          </a:p>
          <a:p>
            <a:r>
              <a:rPr lang="en-US" sz="2400" smtClean="0"/>
              <a:t>quasi-arithmetic centers as geodesic midpoints</a:t>
            </a:r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7090091" y="6473279"/>
            <a:ext cx="51019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[Nakamura </a:t>
            </a:r>
            <a:r>
              <a:rPr lang="en-US" sz="2000" b="1" smtClean="0">
                <a:solidFill>
                  <a:schemeClr val="accent6"/>
                </a:solidFill>
              </a:rPr>
              <a:t>2001, Thanwerdas &amp; Pennec 2019]</a:t>
            </a:r>
            <a:endParaRPr lang="fr-FR" sz="2000"/>
          </a:p>
        </p:txBody>
      </p:sp>
      <p:sp>
        <p:nvSpPr>
          <p:cNvPr id="6" name="Rectangle 5"/>
          <p:cNvSpPr/>
          <p:nvPr/>
        </p:nvSpPr>
        <p:spPr>
          <a:xfrm>
            <a:off x="540462" y="2678142"/>
            <a:ext cx="12514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(SPD, g</a:t>
            </a:r>
            <a:r>
              <a:rPr lang="en-US" sz="3200" b="1" baseline="30000">
                <a:solidFill>
                  <a:srgbClr val="FF0000"/>
                </a:solidFill>
              </a:rPr>
              <a:t>G</a:t>
            </a:r>
            <a:r>
              <a:rPr lang="en-US" sz="3200" b="1">
                <a:solidFill>
                  <a:srgbClr val="FF0000"/>
                </a:solidFill>
              </a:rPr>
              <a:t>, </a:t>
            </a:r>
            <a:r>
              <a:rPr lang="fr-FR" sz="3200" b="1">
                <a:solidFill>
                  <a:srgbClr val="FF0000"/>
                </a:solidFill>
              </a:rPr>
              <a:t>∇</a:t>
            </a:r>
            <a:r>
              <a:rPr lang="fr-FR" sz="3200" b="1" baseline="30000">
                <a:solidFill>
                  <a:srgbClr val="FF0000"/>
                </a:solidFill>
              </a:rPr>
              <a:t>A</a:t>
            </a:r>
            <a:r>
              <a:rPr lang="fr-FR" sz="3200" b="1">
                <a:solidFill>
                  <a:srgbClr val="FF0000"/>
                </a:solidFill>
              </a:rPr>
              <a:t>, ∇</a:t>
            </a:r>
            <a:r>
              <a:rPr lang="fr-FR" sz="3200" b="1" baseline="30000">
                <a:solidFill>
                  <a:srgbClr val="FF0000"/>
                </a:solidFill>
              </a:rPr>
              <a:t>H</a:t>
            </a:r>
            <a:r>
              <a:rPr lang="fr-FR" sz="3200" b="1">
                <a:solidFill>
                  <a:srgbClr val="FF0000"/>
                </a:solidFill>
              </a:rPr>
              <a:t>) is a dually flat space,  </a:t>
            </a:r>
            <a:r>
              <a:rPr lang="fr-FR" sz="3200" b="1" smtClean="0">
                <a:solidFill>
                  <a:srgbClr val="FF0000"/>
                </a:solidFill>
              </a:rPr>
              <a:t> </a:t>
            </a:r>
            <a:r>
              <a:rPr lang="fr-FR" sz="3200" b="1">
                <a:solidFill>
                  <a:srgbClr val="FF0000"/>
                </a:solidFill>
              </a:rPr>
              <a:t>∇</a:t>
            </a:r>
            <a:r>
              <a:rPr lang="fr-FR" sz="3200" b="1" baseline="30000">
                <a:solidFill>
                  <a:srgbClr val="FF0000"/>
                </a:solidFill>
              </a:rPr>
              <a:t>G</a:t>
            </a:r>
            <a:r>
              <a:rPr lang="en-US" sz="3200" b="1" baseline="30000">
                <a:solidFill>
                  <a:srgbClr val="FF0000"/>
                </a:solidFill>
              </a:rPr>
              <a:t> </a:t>
            </a:r>
            <a:r>
              <a:rPr lang="fr-FR" sz="3200" b="1" smtClean="0">
                <a:solidFill>
                  <a:srgbClr val="FF0000"/>
                </a:solidFill>
              </a:rPr>
              <a:t>is Levi-Civita </a:t>
            </a:r>
            <a:r>
              <a:rPr lang="fr-FR" sz="3200" b="1">
                <a:solidFill>
                  <a:srgbClr val="FF0000"/>
                </a:solidFill>
              </a:rPr>
              <a:t>connection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96" y="6430242"/>
            <a:ext cx="3096780" cy="4585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10643" y="6488668"/>
            <a:ext cx="193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 balanced metric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50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792" y="838580"/>
            <a:ext cx="11690555" cy="3990411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Revisiting Chernoff information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with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Likelihood Ratio Exponential Families	</a:t>
            </a:r>
            <a:r>
              <a:rPr lang="en-US" smtClean="0"/>
              <a:t/>
            </a:r>
            <a:br>
              <a:rPr lang="en-US" smtClean="0"/>
            </a:br>
            <a:endParaRPr lang="fr-F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331126" y="5888909"/>
            <a:ext cx="301850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fr-FR" altLang="fr-FR" sz="2000" b="1">
                <a:solidFill>
                  <a:schemeClr val="accent6"/>
                </a:solidFill>
                <a:ea typeface="Lucida Grande"/>
              </a:rPr>
              <a:t>Entropy </a:t>
            </a:r>
            <a:r>
              <a:rPr lang="fr-FR" altLang="fr-FR" sz="2000" b="1" smtClean="0">
                <a:solidFill>
                  <a:schemeClr val="accent6"/>
                </a:solidFill>
                <a:ea typeface="Lucida Grande"/>
              </a:rPr>
              <a:t>2022</a:t>
            </a:r>
          </a:p>
          <a:p>
            <a:pPr lvl="0" algn="ctr"/>
            <a:r>
              <a:rPr lang="fr-FR" altLang="fr-FR" sz="2000" b="1" smtClean="0">
                <a:solidFill>
                  <a:schemeClr val="accent6"/>
                </a:solidFill>
                <a:ea typeface="Lucida Grande"/>
              </a:rPr>
              <a:t>[</a:t>
            </a:r>
            <a:r>
              <a:rPr lang="fr-FR" sz="2000" b="1" smtClean="0">
                <a:solidFill>
                  <a:schemeClr val="accent6"/>
                </a:solidFill>
              </a:rPr>
              <a:t>2207.03745</a:t>
            </a:r>
            <a:r>
              <a:rPr kumimoji="0" lang="fr-FR" altLang="fr-FR" sz="2000" b="1" i="0" strike="noStrike" cap="none" normalizeH="0" baseline="0" smtClean="0">
                <a:ln>
                  <a:noFill/>
                </a:ln>
                <a:solidFill>
                  <a:schemeClr val="accent6"/>
                </a:solidFill>
                <a:effectLst/>
                <a:ea typeface="Lucida Grande"/>
              </a:rPr>
              <a:t>]</a:t>
            </a:r>
            <a:endParaRPr kumimoji="0" lang="fr-FR" altLang="fr-FR" sz="2000" b="1" i="0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ucida Grande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ucida Grande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4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85" y="184651"/>
            <a:ext cx="11706726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Chernoff information: Definition &amp; </a:t>
            </a:r>
            <a:r>
              <a:rPr lang="en-US" b="1" smtClean="0">
                <a:solidFill>
                  <a:schemeClr val="accent1"/>
                </a:solidFill>
              </a:rPr>
              <a:t>Background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	</a:t>
            </a:r>
            <a:r>
              <a:rPr lang="en-US" b="1" smtClean="0">
                <a:solidFill>
                  <a:schemeClr val="accent1"/>
                </a:solidFill>
              </a:rPr>
              <a:t>			   A symmetric statistical divergence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5" y="1526802"/>
            <a:ext cx="10166683" cy="4351338"/>
          </a:xfrm>
        </p:spPr>
        <p:txBody>
          <a:bodyPr/>
          <a:lstStyle/>
          <a:p>
            <a:r>
              <a:rPr lang="en-US" smtClean="0"/>
              <a:t>Originally introduced by Chernoff (1952) to </a:t>
            </a:r>
            <a:r>
              <a:rPr lang="en-US" i="1" smtClean="0"/>
              <a:t>upper bound the probability of error</a:t>
            </a:r>
            <a:r>
              <a:rPr lang="en-US" smtClean="0"/>
              <a:t> (Bayes' error) in statistical hypothesis testing.</a:t>
            </a:r>
          </a:p>
          <a:p>
            <a:endParaRPr lang="en-US"/>
          </a:p>
          <a:p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skewed Bhattacharyya coefficient </a:t>
            </a:r>
            <a:r>
              <a:rPr lang="el-GR" b="1" smtClean="0">
                <a:solidFill>
                  <a:srgbClr val="FF0000"/>
                </a:solidFill>
              </a:rPr>
              <a:t>ρ</a:t>
            </a:r>
            <a:r>
              <a:rPr lang="el-GR" b="1" baseline="-25000">
                <a:solidFill>
                  <a:srgbClr val="FF0000"/>
                </a:solidFill>
              </a:rPr>
              <a:t>α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/>
              <a:t>(</a:t>
            </a:r>
            <a:r>
              <a:rPr lang="en-US" smtClean="0">
                <a:solidFill>
                  <a:srgbClr val="3333FF"/>
                </a:solidFill>
              </a:rPr>
              <a:t>similarity coefficient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360567" y="4487157"/>
            <a:ext cx="34530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 </a:t>
            </a:r>
          </a:p>
          <a:p>
            <a:pPr algn="ctr"/>
            <a:r>
              <a:rPr lang="fr-FR" sz="2000" b="1">
                <a:solidFill>
                  <a:srgbClr val="7030A0"/>
                </a:solidFill>
              </a:rPr>
              <a:t>Herman Chernoff </a:t>
            </a:r>
          </a:p>
          <a:p>
            <a:pPr algn="ctr"/>
            <a:r>
              <a:rPr lang="fr-FR" sz="2000" b="1"/>
              <a:t>(1923-)</a:t>
            </a:r>
          </a:p>
        </p:txBody>
      </p:sp>
      <p:pic>
        <p:nvPicPr>
          <p:cNvPr id="1026" name="Picture 2" descr="Herman Chernoff (1923 - ) - Biography - MacTutor History of Mathema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194" y="2354552"/>
            <a:ext cx="1692444" cy="22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312" y="3029107"/>
            <a:ext cx="6882062" cy="866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287" y="4081059"/>
            <a:ext cx="3155897" cy="668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85" y="4067031"/>
            <a:ext cx="5828410" cy="8402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92705" y="2844081"/>
            <a:ext cx="6989669" cy="10519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60156" y="5472042"/>
            <a:ext cx="1254510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Synonyms: Chernoff divergence, Chernoff information number, Chernoff </a:t>
            </a:r>
            <a:r>
              <a:rPr lang="en-US" sz="2800" smtClean="0"/>
              <a:t>index...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Found </a:t>
            </a:r>
            <a:r>
              <a:rPr lang="en-US" sz="2800"/>
              <a:t>later many applications in </a:t>
            </a:r>
            <a:r>
              <a:rPr lang="en-US" sz="2800">
                <a:solidFill>
                  <a:schemeClr val="accent6"/>
                </a:solidFill>
              </a:rPr>
              <a:t>information fusion</a:t>
            </a:r>
            <a:r>
              <a:rPr lang="en-US" sz="2800"/>
              <a:t>, </a:t>
            </a:r>
            <a:r>
              <a:rPr lang="en-US" sz="2800">
                <a:solidFill>
                  <a:schemeClr val="accent6"/>
                </a:solidFill>
              </a:rPr>
              <a:t>radar target detection</a:t>
            </a:r>
            <a:r>
              <a:rPr lang="en-US" sz="2800"/>
              <a:t>, </a:t>
            </a:r>
            <a:endParaRPr lang="en-US" sz="2800" smtClean="0"/>
          </a:p>
          <a:p>
            <a:r>
              <a:rPr lang="en-US" sz="2800" smtClean="0">
                <a:solidFill>
                  <a:schemeClr val="accent6"/>
                </a:solidFill>
              </a:rPr>
              <a:t>generative </a:t>
            </a:r>
            <a:r>
              <a:rPr lang="en-US" sz="2800">
                <a:solidFill>
                  <a:schemeClr val="accent6"/>
                </a:solidFill>
              </a:rPr>
              <a:t>adversarial </a:t>
            </a:r>
            <a:r>
              <a:rPr lang="en-US" sz="2800" smtClean="0">
                <a:solidFill>
                  <a:schemeClr val="accent6"/>
                </a:solidFill>
              </a:rPr>
              <a:t>networks (GANs)</a:t>
            </a:r>
            <a:r>
              <a:rPr lang="en-US" sz="2800" smtClean="0"/>
              <a:t>, </a:t>
            </a:r>
            <a:r>
              <a:rPr lang="en-US" sz="2800"/>
              <a:t>etc.   due to its </a:t>
            </a:r>
            <a:r>
              <a:rPr lang="en-US" sz="2800" b="1" u="sng">
                <a:solidFill>
                  <a:srgbClr val="3333FF"/>
                </a:solidFill>
              </a:rPr>
              <a:t>empirical robustness</a:t>
            </a:r>
            <a:endParaRPr lang="fr-FR" sz="2800" b="1" u="sng">
              <a:solidFill>
                <a:srgbClr val="3333FF"/>
              </a:solidFill>
            </a:endParaRPr>
          </a:p>
          <a:p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7545578" y="4656791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(via Hölder </a:t>
            </a:r>
            <a:r>
              <a:rPr lang="en-US" smtClean="0"/>
              <a:t>inequality)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67124" y="2818914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Definition: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3385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8" y="133974"/>
            <a:ext cx="12079706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Chernoff information = 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	</a:t>
            </a:r>
            <a:r>
              <a:rPr lang="en-US" b="1" smtClean="0">
                <a:solidFill>
                  <a:schemeClr val="accent1"/>
                </a:solidFill>
              </a:rPr>
              <a:t>	</a:t>
            </a:r>
            <a:r>
              <a:rPr lang="en-US" b="1" u="sng" smtClean="0">
                <a:solidFill>
                  <a:schemeClr val="accent1"/>
                </a:solidFill>
              </a:rPr>
              <a:t>Maximally skewed Bhattacharyya distance</a:t>
            </a:r>
            <a:endParaRPr lang="fr-FR" b="1" u="sng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11" y="1849688"/>
            <a:ext cx="11133220" cy="4351338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skewed Bhattacharyya </a:t>
            </a:r>
            <a:r>
              <a:rPr lang="en-US" b="1" smtClean="0">
                <a:solidFill>
                  <a:srgbClr val="FF0000"/>
                </a:solidFill>
              </a:rPr>
              <a:t>distance</a:t>
            </a:r>
            <a:r>
              <a:rPr lang="en-US" smtClean="0"/>
              <a:t> (a Ali-Silvey </a:t>
            </a:r>
            <a:r>
              <a:rPr lang="en-US" b="1" smtClean="0">
                <a:solidFill>
                  <a:srgbClr val="0070C0"/>
                </a:solidFill>
              </a:rPr>
              <a:t>f-divergence</a:t>
            </a:r>
            <a:r>
              <a:rPr lang="en-US" smtClean="0"/>
              <a:t>):</a:t>
            </a:r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Chernoff information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  </a:t>
            </a:r>
            <a:endParaRPr lang="en-US"/>
          </a:p>
          <a:p>
            <a:r>
              <a:rPr lang="en-US" b="1" smtClean="0"/>
              <a:t>scaled </a:t>
            </a:r>
            <a:r>
              <a:rPr lang="en-US" b="1"/>
              <a:t>skewed Bhattacharyya distance = </a:t>
            </a:r>
            <a:r>
              <a:rPr lang="en-US" b="1">
                <a:solidFill>
                  <a:srgbClr val="FF0000"/>
                </a:solidFill>
              </a:rPr>
              <a:t>Rényi </a:t>
            </a:r>
            <a:r>
              <a:rPr lang="en-US" b="1" smtClean="0">
                <a:solidFill>
                  <a:srgbClr val="FF0000"/>
                </a:solidFill>
              </a:rPr>
              <a:t>divergence </a:t>
            </a:r>
            <a:r>
              <a:rPr lang="en-US" smtClean="0"/>
              <a:t>(extends KLD)</a:t>
            </a: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Optimal values of </a:t>
            </a:r>
            <a:r>
              <a:rPr lang="el-GR" smtClean="0"/>
              <a:t>α</a:t>
            </a:r>
            <a:r>
              <a:rPr lang="en-US" smtClean="0"/>
              <a:t> is called ``</a:t>
            </a:r>
            <a:r>
              <a:rPr lang="en-US" b="1" smtClean="0">
                <a:solidFill>
                  <a:srgbClr val="FF0000"/>
                </a:solidFill>
              </a:rPr>
              <a:t>Chernoff (error) exponent</a:t>
            </a:r>
            <a:r>
              <a:rPr lang="en-US" smtClean="0"/>
              <a:t>'' (due to its seminal  use in statistical hypothesis testing)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59" y="2345038"/>
            <a:ext cx="7398835" cy="767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721" y="3275660"/>
            <a:ext cx="4529805" cy="808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" y="4995403"/>
            <a:ext cx="7489834" cy="776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6160" y="5141369"/>
            <a:ext cx="1962650" cy="4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8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63" y="-221740"/>
            <a:ext cx="12007516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Rationale for CI: Statistical hypothesis testing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84" y="1103823"/>
            <a:ext cx="7154779" cy="4487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5816" y="706780"/>
            <a:ext cx="4496231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Statistical mixture:</a:t>
            </a:r>
          </a:p>
          <a:p>
            <a:r>
              <a:rPr lang="fr-FR" sz="2800"/>
              <a:t>m(x)=</a:t>
            </a:r>
            <a:r>
              <a:rPr lang="fr-FR" sz="2800">
                <a:solidFill>
                  <a:srgbClr val="3333FF"/>
                </a:solidFill>
              </a:rPr>
              <a:t>0.5*N(0,1)</a:t>
            </a:r>
            <a:r>
              <a:rPr lang="fr-FR" sz="2800"/>
              <a:t>+</a:t>
            </a:r>
            <a:r>
              <a:rPr lang="fr-FR" sz="2800">
                <a:solidFill>
                  <a:srgbClr val="FF0000"/>
                </a:solidFill>
              </a:rPr>
              <a:t>0.5*N(5,2</a:t>
            </a:r>
            <a:r>
              <a:rPr lang="fr-FR" sz="2800" smtClean="0">
                <a:solidFill>
                  <a:srgbClr val="FF0000"/>
                </a:solidFill>
              </a:rPr>
              <a:t>)</a:t>
            </a:r>
            <a:endParaRPr lang="en-US" sz="2800" smtClean="0"/>
          </a:p>
          <a:p>
            <a:r>
              <a:rPr lang="en-US" sz="2800" u="sng" smtClean="0"/>
              <a:t>Hypothesis task:</a:t>
            </a:r>
          </a:p>
          <a:p>
            <a:r>
              <a:rPr lang="en-US" sz="2800" smtClean="0"/>
              <a:t>Decides whether x emanates </a:t>
            </a:r>
          </a:p>
          <a:p>
            <a:r>
              <a:rPr lang="en-US" sz="2800" smtClean="0"/>
              <a:t>from </a:t>
            </a:r>
            <a:r>
              <a:rPr lang="en-US" sz="2800" smtClean="0">
                <a:solidFill>
                  <a:srgbClr val="3333FF"/>
                </a:solidFill>
              </a:rPr>
              <a:t>p1</a:t>
            </a:r>
            <a:r>
              <a:rPr lang="en-US" sz="2800" smtClean="0"/>
              <a:t> or </a:t>
            </a:r>
            <a:r>
              <a:rPr lang="en-US" sz="2800" smtClean="0">
                <a:solidFill>
                  <a:srgbClr val="FF0000"/>
                </a:solidFill>
              </a:rPr>
              <a:t>p2</a:t>
            </a:r>
            <a:r>
              <a:rPr lang="en-US" sz="2800" smtClean="0"/>
              <a:t>?</a:t>
            </a:r>
            <a:endParaRPr lang="en-US" sz="2800"/>
          </a:p>
          <a:p>
            <a:r>
              <a:rPr lang="en-US" sz="2800" smtClean="0"/>
              <a:t>Classification rule:</a:t>
            </a:r>
          </a:p>
          <a:p>
            <a:r>
              <a:rPr lang="en-US" sz="2800" b="1" smtClean="0">
                <a:solidFill>
                  <a:srgbClr val="FF0000"/>
                </a:solidFill>
              </a:rPr>
              <a:t>Maximum a posteriori</a:t>
            </a:r>
            <a:r>
              <a:rPr lang="en-US" sz="2800" smtClean="0"/>
              <a:t> (MAP)</a:t>
            </a:r>
          </a:p>
          <a:p>
            <a:r>
              <a:rPr lang="en-US" sz="2800" smtClean="0"/>
              <a:t>if p1(x)&gt;p2(x) classify as p1 </a:t>
            </a:r>
          </a:p>
          <a:p>
            <a:r>
              <a:rPr lang="en-US" sz="2800"/>
              <a:t>	</a:t>
            </a:r>
            <a:r>
              <a:rPr lang="en-US" sz="2800" smtClean="0"/>
              <a:t>     else classify as p2</a:t>
            </a:r>
          </a:p>
          <a:p>
            <a:endParaRPr lang="en-US" sz="2800" smtClean="0"/>
          </a:p>
          <a:p>
            <a:r>
              <a:rPr lang="en-US" sz="2800" smtClean="0"/>
              <a:t>Error at x: </a:t>
            </a:r>
            <a:r>
              <a:rPr lang="en-US" sz="2800" b="1" smtClean="0"/>
              <a:t>min(p1(x),p2(x))</a:t>
            </a:r>
          </a:p>
          <a:p>
            <a:r>
              <a:rPr lang="en-US" sz="2400" b="1" smtClean="0">
                <a:solidFill>
                  <a:schemeClr val="accent6"/>
                </a:solidFill>
              </a:rPr>
              <a:t>Histogram intersection similarity:</a:t>
            </a:r>
            <a:endParaRPr lang="en-US" sz="2400" b="1">
              <a:solidFill>
                <a:schemeClr val="accent6"/>
              </a:solidFill>
            </a:endParaRPr>
          </a:p>
          <a:p>
            <a:endParaRPr lang="en-US" sz="2800"/>
          </a:p>
          <a:p>
            <a:endParaRPr lang="en-US" sz="2800" smtClean="0"/>
          </a:p>
          <a:p>
            <a:endParaRPr lang="fr-FR" sz="280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2971798" y="1217148"/>
            <a:ext cx="84221" cy="4912690"/>
          </a:xfrm>
          <a:prstGeom prst="line">
            <a:avLst/>
          </a:prstGeom>
          <a:ln w="666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059" y="5551484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x classified as </a:t>
            </a:r>
            <a:r>
              <a:rPr lang="en-US" sz="2800" smtClean="0">
                <a:solidFill>
                  <a:srgbClr val="3333FF"/>
                </a:solidFill>
              </a:rPr>
              <a:t>p1</a:t>
            </a:r>
            <a:endParaRPr lang="fr-FR" sz="2800">
              <a:solidFill>
                <a:srgbClr val="3333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2634913" y="1217148"/>
            <a:ext cx="37403" cy="4482621"/>
          </a:xfrm>
          <a:prstGeom prst="line">
            <a:avLst/>
          </a:prstGeom>
          <a:ln w="666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71798" y="5981553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x classified as </a:t>
            </a:r>
            <a:r>
              <a:rPr lang="en-US" sz="2800" smtClean="0">
                <a:solidFill>
                  <a:srgbClr val="FF0000"/>
                </a:solidFill>
              </a:rPr>
              <a:t>p2</a:t>
            </a:r>
            <a:endParaRPr lang="fr-FR" sz="280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997" y="5981553"/>
            <a:ext cx="3314700" cy="7905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20526" y="5981552"/>
            <a:ext cx="3635421" cy="790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/>
          <p:cNvSpPr/>
          <p:nvPr/>
        </p:nvSpPr>
        <p:spPr>
          <a:xfrm>
            <a:off x="2526629" y="4909895"/>
            <a:ext cx="216568" cy="2666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/>
          <p:cNvSpPr/>
          <p:nvPr/>
        </p:nvSpPr>
        <p:spPr>
          <a:xfrm>
            <a:off x="2947735" y="4934806"/>
            <a:ext cx="216568" cy="2666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5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37" y="-197974"/>
            <a:ext cx="11149263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Rewriting and bounding the probability of error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537" y="997535"/>
            <a:ext cx="11389896" cy="4351338"/>
          </a:xfrm>
        </p:spPr>
        <p:txBody>
          <a:bodyPr/>
          <a:lstStyle/>
          <a:p>
            <a:r>
              <a:rPr lang="en-US" smtClean="0"/>
              <a:t>Use </a:t>
            </a:r>
            <a:r>
              <a:rPr lang="en-US" b="1" smtClean="0">
                <a:solidFill>
                  <a:srgbClr val="3333FF"/>
                </a:solidFill>
              </a:rPr>
              <a:t>rewriting trick</a:t>
            </a:r>
            <a:r>
              <a:rPr lang="en-US" smtClean="0"/>
              <a:t> min(a,b)=(a+b)/2 + |b-a|/2 for a,b&gt;0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smtClean="0"/>
              <a:t>express the probability of error using the </a:t>
            </a:r>
            <a:r>
              <a:rPr lang="en-US" b="1" smtClean="0">
                <a:solidFill>
                  <a:srgbClr val="FF0000"/>
                </a:solidFill>
              </a:rPr>
              <a:t>total variation distance</a:t>
            </a:r>
            <a:r>
              <a:rPr lang="en-US" smtClean="0"/>
              <a:t>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Use a </a:t>
            </a:r>
            <a:r>
              <a:rPr lang="en-US" b="1" smtClean="0">
                <a:solidFill>
                  <a:srgbClr val="FF0000"/>
                </a:solidFill>
              </a:rPr>
              <a:t>generic (weighted) mean</a:t>
            </a:r>
            <a:r>
              <a:rPr lang="en-US" smtClean="0"/>
              <a:t> which necessarily falls inbetween its extrema (e.g., </a:t>
            </a:r>
            <a:r>
              <a:rPr lang="en-US" b="1" smtClean="0">
                <a:solidFill>
                  <a:srgbClr val="3333FF"/>
                </a:solidFill>
              </a:rPr>
              <a:t>geometric mean</a:t>
            </a:r>
            <a:r>
              <a:rPr lang="en-US" smtClean="0"/>
              <a:t>):</a:t>
            </a:r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04537" y="5915072"/>
            <a:ext cx="1188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sz="2400" b="1" smtClean="0">
                <a:solidFill>
                  <a:schemeClr val="accent6"/>
                </a:solidFill>
                <a:latin typeface="Arial" panose="020B0604020202020204" pitchFamily="34" charset="0"/>
              </a:rPr>
              <a:t>"</a:t>
            </a:r>
            <a:r>
              <a:rPr lang="fr-FR" sz="2400" b="1">
                <a:solidFill>
                  <a:schemeClr val="accent6"/>
                </a:solidFill>
                <a:latin typeface="Arial" panose="020B0604020202020204" pitchFamily="34" charset="0"/>
              </a:rPr>
              <a:t>Generalized Bhattacharyya and Chernoff upper bounds on Bayes error using quasi-arithmetic means." </a:t>
            </a:r>
            <a:r>
              <a:rPr lang="fr-FR" sz="2400" b="1" i="1">
                <a:solidFill>
                  <a:schemeClr val="accent6"/>
                </a:solidFill>
                <a:latin typeface="Arial" panose="020B0604020202020204" pitchFamily="34" charset="0"/>
              </a:rPr>
              <a:t>Pattern Recognition Letters</a:t>
            </a:r>
            <a:r>
              <a:rPr lang="fr-FR" sz="2400" b="1">
                <a:solidFill>
                  <a:schemeClr val="accent6"/>
                </a:solidFill>
                <a:latin typeface="Arial" panose="020B0604020202020204" pitchFamily="34" charset="0"/>
              </a:rPr>
              <a:t> 42 (2014): 25-34.</a:t>
            </a:r>
            <a:endParaRPr lang="fr-FR" b="1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41" y="2011363"/>
            <a:ext cx="3619500" cy="88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636" y="2651629"/>
            <a:ext cx="5133975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1" y="4392278"/>
            <a:ext cx="4629150" cy="638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710" y="4373228"/>
            <a:ext cx="62198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7" y="5052893"/>
            <a:ext cx="7000875" cy="790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5952" y="5069976"/>
            <a:ext cx="2343150" cy="47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837" y="5190375"/>
            <a:ext cx="1866900" cy="5143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7459579" y="5546226"/>
            <a:ext cx="257952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944979" y="4745353"/>
            <a:ext cx="659731" cy="28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202779" y="5146421"/>
            <a:ext cx="1907754" cy="674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/>
          <p:cNvSpPr txBox="1"/>
          <p:nvPr/>
        </p:nvSpPr>
        <p:spPr>
          <a:xfrm>
            <a:off x="7475857" y="5594939"/>
            <a:ext cx="264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geometric weighted mean</a:t>
            </a:r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31" y="2177304"/>
            <a:ext cx="3587008" cy="719884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898232" y="2390466"/>
            <a:ext cx="688809" cy="261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4650833" y="2008311"/>
            <a:ext cx="3555708" cy="859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6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67" y="1741173"/>
            <a:ext cx="3326076" cy="811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4" y="4767795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614329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642845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661798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771050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55" y="-177298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Likelihood ratio exponential families  (LREFs)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939029"/>
            <a:ext cx="10515600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Geometric mixture</a:t>
            </a:r>
            <a:r>
              <a:rPr lang="en-US" smtClean="0"/>
              <a:t> (Bhattacharyya /exponential arc )</a:t>
            </a:r>
          </a:p>
          <a:p>
            <a:pPr marL="0" indent="0">
              <a:buNone/>
            </a:pPr>
            <a:r>
              <a:rPr lang="en-US" smtClean="0"/>
              <a:t>   between two densities p, q of Lebesgue Banach space L</a:t>
            </a:r>
            <a:r>
              <a:rPr lang="en-US" baseline="-25000" smtClean="0"/>
              <a:t>1</a:t>
            </a:r>
            <a:r>
              <a:rPr lang="en-US" smtClean="0"/>
              <a:t>(</a:t>
            </a:r>
            <a:r>
              <a:rPr lang="el-GR"/>
              <a:t>μ</a:t>
            </a:r>
            <a:r>
              <a:rPr lang="en-US" smtClean="0"/>
              <a:t>) 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Set of </a:t>
            </a:r>
            <a:r>
              <a:rPr lang="en-US" b="1" smtClean="0">
                <a:solidFill>
                  <a:srgbClr val="FF0000"/>
                </a:solidFill>
              </a:rPr>
              <a:t>geometric mixtures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	with </a:t>
            </a:r>
            <a:r>
              <a:rPr lang="en-US" b="1" smtClean="0">
                <a:solidFill>
                  <a:srgbClr val="FF0000"/>
                </a:solidFill>
              </a:rPr>
              <a:t>normalization factor</a:t>
            </a:r>
            <a:r>
              <a:rPr lang="en-US" smtClean="0"/>
              <a:t>:  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geometric mixture  interpreted as a </a:t>
            </a:r>
            <a:r>
              <a:rPr lang="en-US" b="1" u="sng" smtClean="0">
                <a:solidFill>
                  <a:srgbClr val="FF0000"/>
                </a:solidFill>
              </a:rPr>
              <a:t>1D exponential family</a:t>
            </a:r>
            <a:r>
              <a:rPr lang="en-US" smtClean="0"/>
              <a:t>:         LREF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2039974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418" y="2865975"/>
            <a:ext cx="5620721" cy="799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5993499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392450"/>
            <a:ext cx="388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Natural parameter space:</a:t>
            </a:r>
            <a:endParaRPr lang="fr-FR" sz="280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3477126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434789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37113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434789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0" idx="1"/>
          </p:cNvCxnSpPr>
          <p:nvPr/>
        </p:nvCxnSpPr>
        <p:spPr>
          <a:xfrm flipH="1">
            <a:off x="4446810" y="4732480"/>
            <a:ext cx="1532608" cy="2875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79418" y="4470870"/>
            <a:ext cx="5761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Sufficient statistics: log likelihood ratio</a:t>
            </a:r>
            <a:endParaRPr lang="fr-FR" sz="2800"/>
          </a:p>
        </p:txBody>
      </p:sp>
      <p:pic>
        <p:nvPicPr>
          <p:cNvPr id="2050" name="Picture 2" descr="The Minimum Description Length Principle (Adaptive Computation and Machine  Learning series): Grunwald, Peter D. D.: 9780262529631: Amazon.com: Book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361" y="154553"/>
            <a:ext cx="1336818" cy="170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8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0" y="119319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Geometric science of information (GSI)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4" y="1314348"/>
            <a:ext cx="12044515" cy="5233936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Further extend broadly the original scope of information geometry by unravelling </a:t>
            </a:r>
            <a:r>
              <a:rPr lang="en-US" b="1" smtClean="0">
                <a:solidFill>
                  <a:srgbClr val="FF0000"/>
                </a:solidFill>
              </a:rPr>
              <a:t>connections </a:t>
            </a:r>
            <a:r>
              <a:rPr lang="en-US" smtClean="0"/>
              <a:t>of information geometry (IG) with </a:t>
            </a:r>
            <a:r>
              <a:rPr lang="en-US" b="1" smtClean="0">
                <a:solidFill>
                  <a:srgbClr val="FF0000"/>
                </a:solidFill>
              </a:rPr>
              <a:t>other domains of geometry</a:t>
            </a:r>
            <a:r>
              <a:rPr lang="en-US" smtClean="0"/>
              <a:t> like</a:t>
            </a:r>
            <a:r>
              <a:rPr lang="fr-FR" smtClean="0"/>
              <a:t>:</a:t>
            </a:r>
          </a:p>
          <a:p>
            <a:pPr marL="0" indent="0">
              <a:buNone/>
            </a:pPr>
            <a:endParaRPr lang="fr-FR" smtClean="0"/>
          </a:p>
          <a:p>
            <a:pPr lvl="1"/>
            <a:r>
              <a:rPr lang="en-US" sz="2800" smtClean="0"/>
              <a:t>geometry of domains and cones   (e.g., Siegel/Vinberg/Koszul)</a:t>
            </a:r>
          </a:p>
          <a:p>
            <a:pPr lvl="1"/>
            <a:r>
              <a:rPr lang="en-US" sz="2800" smtClean="0"/>
              <a:t>geometric mechanics for dynamic models (symplectic/contact geometry)</a:t>
            </a:r>
          </a:p>
          <a:p>
            <a:pPr lvl="1"/>
            <a:r>
              <a:rPr lang="en-US" sz="2800" smtClean="0"/>
              <a:t>thermodynamics/thermostatistics and deformed statistical models</a:t>
            </a:r>
          </a:p>
          <a:p>
            <a:pPr lvl="1"/>
            <a:r>
              <a:rPr lang="en-US" sz="2800" smtClean="0"/>
              <a:t>geometric statistics (eg, computational anatomy/medical imaging)</a:t>
            </a:r>
          </a:p>
          <a:p>
            <a:pPr lvl="1"/>
            <a:r>
              <a:rPr lang="en-US" sz="2800" smtClean="0"/>
              <a:t>shape space analysis and deformation (computer vision)</a:t>
            </a:r>
          </a:p>
          <a:p>
            <a:pPr lvl="1"/>
            <a:r>
              <a:rPr lang="en-US" sz="2800" smtClean="0"/>
              <a:t>algebraic statistics (manifolds versus algebraic surfaces/varieties)</a:t>
            </a:r>
          </a:p>
          <a:p>
            <a:pPr lvl="1"/>
            <a:r>
              <a:rPr lang="en-US" sz="2800" smtClean="0"/>
              <a:t>dynamics of learning  (singularity, plateau)</a:t>
            </a:r>
          </a:p>
          <a:p>
            <a:pPr lvl="1"/>
            <a:r>
              <a:rPr lang="en-US" sz="2800" smtClean="0"/>
              <a:t>neurogeometry  (neuroscience)</a:t>
            </a:r>
          </a:p>
          <a:p>
            <a:pPr lvl="1"/>
            <a:r>
              <a:rPr lang="en-US" sz="2800" smtClean="0"/>
              <a:t>etc.</a:t>
            </a:r>
          </a:p>
          <a:p>
            <a:pPr lvl="1"/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7841714" y="6025064"/>
            <a:ext cx="4185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0" i="0" smtClean="0">
                <a:solidFill>
                  <a:srgbClr val="1D9BF0"/>
                </a:solidFill>
                <a:effectLst/>
                <a:latin typeface="TwitterChirp"/>
                <a:hlinkClick r:id="rId2"/>
              </a:rPr>
              <a:t>franknielsen.github.io/GSI/</a:t>
            </a:r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3662550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55" y="5116640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LREFs: EF cumulant function is always analytic C</a:t>
            </a:r>
            <a:r>
              <a:rPr lang="el-GR" b="1" baseline="30000">
                <a:solidFill>
                  <a:schemeClr val="accent1"/>
                </a:solidFill>
              </a:rPr>
              <a:t>ω</a:t>
            </a:r>
            <a:endParaRPr lang="fr-FR" b="1" baseline="3000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/>
          <a:lstStyle/>
          <a:p>
            <a:r>
              <a:rPr lang="en-US" smtClean="0"/>
              <a:t>Cumulant function of EF is </a:t>
            </a:r>
            <a:r>
              <a:rPr lang="en-US" b="1" smtClean="0">
                <a:solidFill>
                  <a:srgbClr val="FF0000"/>
                </a:solidFill>
              </a:rPr>
              <a:t>strictly convex</a:t>
            </a:r>
            <a:r>
              <a:rPr lang="en-US" smtClean="0"/>
              <a:t> 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(and smooth for regular EFs)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Cumulant function is neg-Bhattacharyya distance:</a:t>
            </a:r>
          </a:p>
          <a:p>
            <a:endParaRPr lang="en-US"/>
          </a:p>
          <a:p>
            <a:endParaRPr lang="en-US" smtClean="0"/>
          </a:p>
          <a:p>
            <a:pPr marL="0" indent="0">
              <a:buNone/>
            </a:pPr>
            <a:r>
              <a:rPr lang="fr-FR" smtClean="0"/>
              <a:t>⇒ </a:t>
            </a:r>
            <a:r>
              <a:rPr lang="en-US" smtClean="0"/>
              <a:t>Bhattacharyya. distance is</a:t>
            </a:r>
            <a:r>
              <a:rPr lang="en-US" b="1" smtClean="0">
                <a:solidFill>
                  <a:srgbClr val="FF0000"/>
                </a:solidFill>
              </a:rPr>
              <a:t> strictly concave</a:t>
            </a:r>
            <a:endParaRPr lang="en-US" u="sng" smtClean="0"/>
          </a:p>
          <a:p>
            <a:r>
              <a:rPr lang="en-US" u="sng" smtClean="0"/>
              <a:t>Theorem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 Chernoff exponent exists and is </a:t>
            </a:r>
            <a:r>
              <a:rPr lang="en-US" b="1" u="sng" smtClean="0">
                <a:solidFill>
                  <a:srgbClr val="FF0000"/>
                </a:solidFill>
              </a:rPr>
              <a:t>unique</a:t>
            </a:r>
            <a:endParaRPr lang="fr-FR" b="1" u="sng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89549" y="4793475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461749" y="4839655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q=N(1,2)</a:t>
            </a:r>
            <a:endParaRPr lang="fr-FR" sz="360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5842334"/>
            <a:ext cx="811530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387" y="6330406"/>
            <a:ext cx="36195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8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222" y="4804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Geometric mixtures and LREFs: </a:t>
            </a:r>
            <a:r>
              <a:rPr lang="en-US" b="1" u="sng" smtClean="0">
                <a:solidFill>
                  <a:schemeClr val="accent1"/>
                </a:solidFill>
              </a:rPr>
              <a:t>Regular EFs</a:t>
            </a:r>
            <a:endParaRPr lang="fr-FR" b="1" u="sng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23" y="1224047"/>
            <a:ext cx="11441914" cy="4351338"/>
          </a:xfrm>
        </p:spPr>
        <p:txBody>
          <a:bodyPr/>
          <a:lstStyle/>
          <a:p>
            <a:r>
              <a:rPr lang="en-US" smtClean="0"/>
              <a:t>Natural parameter space:</a:t>
            </a:r>
          </a:p>
          <a:p>
            <a:pPr marL="0" indent="0">
              <a:buNone/>
            </a:pPr>
            <a:r>
              <a:rPr lang="en-US" smtClean="0"/>
              <a:t>	</a:t>
            </a:r>
            <a:r>
              <a:rPr lang="en-US" b="1" smtClean="0">
                <a:solidFill>
                  <a:srgbClr val="FF0000"/>
                </a:solidFill>
              </a:rPr>
              <a:t>always contains (0,1)</a:t>
            </a:r>
            <a:r>
              <a:rPr lang="en-US" smtClean="0"/>
              <a:t> since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What happens at extremities and when extrapolating (depends on support):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  Exponential family is said </a:t>
            </a:r>
            <a:r>
              <a:rPr lang="en-US" b="1" smtClean="0">
                <a:solidFill>
                  <a:srgbClr val="FF0000"/>
                </a:solidFill>
              </a:rPr>
              <a:t>regular </a:t>
            </a:r>
            <a:r>
              <a:rPr lang="en-US" smtClean="0"/>
              <a:t>when the natural parameter space </a:t>
            </a:r>
            <a:r>
              <a:rPr lang="el-GR"/>
              <a:t>Θ</a:t>
            </a:r>
            <a:r>
              <a:rPr lang="en-US" smtClean="0"/>
              <a:t> is </a:t>
            </a:r>
            <a:r>
              <a:rPr lang="en-US" b="1" smtClean="0">
                <a:solidFill>
                  <a:srgbClr val="FF0000"/>
                </a:solidFill>
              </a:rPr>
              <a:t>open</a:t>
            </a:r>
            <a:r>
              <a:rPr lang="en-US" smtClean="0"/>
              <a:t> (e.g., normal family, Dirichlet family, Wishart family, etc.)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721" y="1089110"/>
            <a:ext cx="5067300" cy="646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364" y="1735999"/>
            <a:ext cx="2480348" cy="525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268" y="3399716"/>
            <a:ext cx="8089969" cy="1381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222" y="5939057"/>
            <a:ext cx="1431257" cy="620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721" y="5967967"/>
            <a:ext cx="164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regular EF</a:t>
            </a:r>
            <a:endParaRPr lang="fr-FR" sz="2800"/>
          </a:p>
        </p:txBody>
      </p:sp>
      <p:sp>
        <p:nvSpPr>
          <p:cNvPr id="10" name="Left-Right Arrow 9"/>
          <p:cNvSpPr/>
          <p:nvPr/>
        </p:nvSpPr>
        <p:spPr>
          <a:xfrm>
            <a:off x="6759742" y="6054084"/>
            <a:ext cx="2177716" cy="3911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533991" y="5967967"/>
            <a:ext cx="171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Definition:</a:t>
            </a:r>
            <a:endParaRPr lang="fr-FR" sz="2800"/>
          </a:p>
        </p:txBody>
      </p:sp>
      <p:sp>
        <p:nvSpPr>
          <p:cNvPr id="11" name="Rectangle 10"/>
          <p:cNvSpPr/>
          <p:nvPr/>
        </p:nvSpPr>
        <p:spPr>
          <a:xfrm>
            <a:off x="2515037" y="5799613"/>
            <a:ext cx="8253225" cy="859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70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48" y="-5082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When (0,1) is strictly included in regular LREFs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6" y="3428999"/>
            <a:ext cx="11495983" cy="2110289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KLD between two densities of a regular EF = </a:t>
            </a:r>
            <a:r>
              <a:rPr lang="en-US" b="1" u="sng" smtClean="0">
                <a:solidFill>
                  <a:srgbClr val="FF0000"/>
                </a:solidFill>
              </a:rPr>
              <a:t>reverse </a:t>
            </a:r>
            <a:r>
              <a:rPr lang="en-US" b="1" smtClean="0">
                <a:solidFill>
                  <a:srgbClr val="FF0000"/>
                </a:solidFill>
              </a:rPr>
              <a:t>Bregman divergence:</a:t>
            </a:r>
            <a:endParaRPr lang="fr-FR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8" y="1077077"/>
            <a:ext cx="11652392" cy="1208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06" y="2522238"/>
            <a:ext cx="5638800" cy="79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06" y="3890000"/>
            <a:ext cx="6877050" cy="136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55" y="5771660"/>
            <a:ext cx="11377193" cy="809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88" y="4616715"/>
            <a:ext cx="2524125" cy="476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87726" y="5090624"/>
            <a:ext cx="341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6"/>
                </a:solidFill>
              </a:rPr>
              <a:t>regular</a:t>
            </a:r>
            <a:r>
              <a:rPr lang="en-US" sz="2800" smtClean="0"/>
              <a:t> EF  </a:t>
            </a:r>
            <a:r>
              <a:rPr lang="fr-FR" sz="2800" smtClean="0"/>
              <a:t>⇒ steep</a:t>
            </a:r>
            <a:r>
              <a:rPr lang="en-US" sz="2800"/>
              <a:t> </a:t>
            </a:r>
            <a:r>
              <a:rPr lang="en-US" sz="2800" smtClean="0"/>
              <a:t>EF</a:t>
            </a:r>
            <a:endParaRPr lang="fr-FR" sz="2800"/>
          </a:p>
        </p:txBody>
      </p:sp>
      <p:sp>
        <p:nvSpPr>
          <p:cNvPr id="10" name="Rectangle 9"/>
          <p:cNvSpPr/>
          <p:nvPr/>
        </p:nvSpPr>
        <p:spPr>
          <a:xfrm>
            <a:off x="7645662" y="4571038"/>
            <a:ext cx="1391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smtClean="0">
                <a:solidFill>
                  <a:schemeClr val="accent6"/>
                </a:solidFill>
              </a:rPr>
              <a:t>steep</a:t>
            </a:r>
            <a:r>
              <a:rPr lang="fr-FR" sz="2800" smtClean="0"/>
              <a:t> </a:t>
            </a:r>
            <a:r>
              <a:rPr lang="fr-FR" sz="2800"/>
              <a:t>⇒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4231" y="5771660"/>
            <a:ext cx="11532908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Connector 12"/>
          <p:cNvCxnSpPr/>
          <p:nvPr/>
        </p:nvCxnSpPr>
        <p:spPr>
          <a:xfrm>
            <a:off x="8795084" y="1804737"/>
            <a:ext cx="3023264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30916" y="2248654"/>
            <a:ext cx="2694737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850190" y="2244824"/>
            <a:ext cx="8338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79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89" y="-21239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Venn diagram: Regular &amp; steepness of (LR)EFs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78651"/>
            <a:ext cx="11554326" cy="4351338"/>
          </a:xfrm>
        </p:spPr>
        <p:txBody>
          <a:bodyPr/>
          <a:lstStyle/>
          <a:p>
            <a:r>
              <a:rPr lang="en-US" smtClean="0"/>
              <a:t>Steepness implies </a:t>
            </a:r>
            <a:r>
              <a:rPr lang="en-US" b="1" smtClean="0">
                <a:solidFill>
                  <a:srgbClr val="FF0000"/>
                </a:solidFill>
              </a:rPr>
              <a:t>duality between natural </a:t>
            </a:r>
            <a:r>
              <a:rPr lang="el-GR" smtClean="0"/>
              <a:t>θ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and moment </a:t>
            </a:r>
            <a:r>
              <a:rPr lang="fr-FR"/>
              <a:t>𝜂</a:t>
            </a:r>
            <a:r>
              <a:rPr lang="en-US" b="1" smtClean="0">
                <a:solidFill>
                  <a:srgbClr val="FF0000"/>
                </a:solidFill>
              </a:rPr>
              <a:t> parameters</a:t>
            </a:r>
            <a:r>
              <a:rPr lang="en-US" smtClean="0"/>
              <a:t> 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18" y="1518947"/>
            <a:ext cx="9331993" cy="515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03" y="2035875"/>
            <a:ext cx="11773807" cy="4351338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Remember KLD=Bregman divergence between densities of a </a:t>
            </a:r>
            <a:r>
              <a:rPr lang="en-US" b="1" smtClean="0"/>
              <a:t>regular (LR)EF</a:t>
            </a:r>
            <a:endParaRPr lang="fr-FR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4" y="230188"/>
            <a:ext cx="11652392" cy="1208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93" y="2577690"/>
            <a:ext cx="8976197" cy="805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94" y="3869706"/>
            <a:ext cx="8393482" cy="694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991" y="4534245"/>
            <a:ext cx="3260688" cy="694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421" y="3329081"/>
            <a:ext cx="3992176" cy="595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020" y="5276384"/>
            <a:ext cx="9553495" cy="6510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691" y="6073893"/>
            <a:ext cx="9935635" cy="6935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9804" y="1380416"/>
            <a:ext cx="1373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7030A0"/>
                </a:solidFill>
              </a:rPr>
              <a:t>PROOF</a:t>
            </a:r>
            <a:endParaRPr lang="fr-FR" sz="3200" b="1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594" y="3310668"/>
            <a:ext cx="4112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Scalar Bregman divergence</a:t>
            </a:r>
            <a:endParaRPr lang="fr-FR" sz="2800"/>
          </a:p>
        </p:txBody>
      </p:sp>
      <p:sp>
        <p:nvSpPr>
          <p:cNvPr id="14" name="TextBox 13"/>
          <p:cNvSpPr txBox="1"/>
          <p:nvPr/>
        </p:nvSpPr>
        <p:spPr>
          <a:xfrm>
            <a:off x="0" y="6210331"/>
            <a:ext cx="1499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idem for </a:t>
            </a:r>
            <a:endParaRPr lang="fr-FR" sz="28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131968" y="6086226"/>
            <a:ext cx="20405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31968" y="6816710"/>
            <a:ext cx="24343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03771" y="1384034"/>
            <a:ext cx="2694737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804872" y="1003843"/>
            <a:ext cx="2694737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897338" y="1408097"/>
            <a:ext cx="642328" cy="134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99578" y="5299220"/>
            <a:ext cx="4768932" cy="690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1506391" y="6086225"/>
            <a:ext cx="4768932" cy="71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0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641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Chernoff information (for densities of a LREF)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1079667"/>
            <a:ext cx="10515600" cy="4351338"/>
          </a:xfrm>
        </p:spPr>
        <p:txBody>
          <a:bodyPr/>
          <a:lstStyle/>
          <a:p>
            <a:r>
              <a:rPr lang="en-US" smtClean="0"/>
              <a:t>Proposition:</a:t>
            </a:r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38" y="948638"/>
            <a:ext cx="6515385" cy="702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158" y="1661708"/>
            <a:ext cx="1373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7030A0"/>
                </a:solidFill>
              </a:rPr>
              <a:t>PROOF</a:t>
            </a:r>
            <a:endParaRPr lang="fr-FR" sz="32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053" y="2154867"/>
            <a:ext cx="9184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First, </a:t>
            </a:r>
            <a:r>
              <a:rPr lang="en-US" sz="2800" b="1" smtClean="0">
                <a:solidFill>
                  <a:srgbClr val="FF0000"/>
                </a:solidFill>
              </a:rPr>
              <a:t>skew</a:t>
            </a:r>
            <a:r>
              <a:rPr lang="en-US" sz="2800" smtClean="0"/>
              <a:t> </a:t>
            </a:r>
            <a:r>
              <a:rPr lang="en-US" sz="2800" b="1" smtClean="0">
                <a:solidFill>
                  <a:srgbClr val="FF0000"/>
                </a:solidFill>
              </a:rPr>
              <a:t>Bhattacharyya distance = skew Jensen divergence</a:t>
            </a:r>
            <a:endParaRPr lang="fr-FR" sz="2800" b="1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47" y="2632941"/>
            <a:ext cx="3876699" cy="634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40" y="3232197"/>
            <a:ext cx="7610195" cy="71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046" y="3948211"/>
            <a:ext cx="226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Thus we have:</a:t>
            </a:r>
            <a:endParaRPr lang="fr-FR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838" y="3936234"/>
            <a:ext cx="9399615" cy="9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8851" y="5169395"/>
            <a:ext cx="504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At the optimal value </a:t>
            </a:r>
            <a:r>
              <a:rPr lang="el-GR" sz="2800" smtClean="0"/>
              <a:t>α</a:t>
            </a:r>
            <a:r>
              <a:rPr lang="en-US" sz="2800" smtClean="0"/>
              <a:t>*, we have </a:t>
            </a:r>
            <a:endParaRPr lang="fr-FR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258" y="5186716"/>
            <a:ext cx="1527617" cy="505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831" y="5696508"/>
            <a:ext cx="3971925" cy="4857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4225" y="5705526"/>
            <a:ext cx="1057275" cy="4762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8553" y="5701241"/>
            <a:ext cx="49149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5591" y="6319367"/>
            <a:ext cx="3800475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8616" y="6319367"/>
            <a:ext cx="2990850" cy="4667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637793" y="875135"/>
            <a:ext cx="875611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053" y="2669222"/>
            <a:ext cx="3771900" cy="58102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751637" y="2779295"/>
            <a:ext cx="1107742" cy="452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10141" y="5615215"/>
            <a:ext cx="728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endParaRPr lang="fr-FR" sz="3600"/>
          </a:p>
        </p:txBody>
      </p:sp>
      <p:sp>
        <p:nvSpPr>
          <p:cNvPr id="23" name="Rectangle 22"/>
          <p:cNvSpPr/>
          <p:nvPr/>
        </p:nvSpPr>
        <p:spPr>
          <a:xfrm>
            <a:off x="6380421" y="5627666"/>
            <a:ext cx="739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>
                <a:solidFill>
                  <a:srgbClr val="202124"/>
                </a:solidFill>
                <a:latin typeface="arial" panose="020B0604020202020204" pitchFamily="34" charset="0"/>
              </a:rPr>
              <a:t>②</a:t>
            </a:r>
            <a:endParaRPr lang="fr-FR" sz="3600"/>
          </a:p>
        </p:txBody>
      </p:sp>
      <p:sp>
        <p:nvSpPr>
          <p:cNvPr id="24" name="Rectangle 23"/>
          <p:cNvSpPr/>
          <p:nvPr/>
        </p:nvSpPr>
        <p:spPr>
          <a:xfrm>
            <a:off x="1388900" y="6182283"/>
            <a:ext cx="739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>
                <a:solidFill>
                  <a:srgbClr val="202124"/>
                </a:solidFill>
                <a:latin typeface="arial" panose="020B0604020202020204" pitchFamily="34" charset="0"/>
              </a:rPr>
              <a:t>③</a:t>
            </a:r>
            <a:endParaRPr lang="fr-FR" sz="36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90857" y="1865778"/>
            <a:ext cx="2157477" cy="15402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1575" y="926682"/>
            <a:ext cx="1976860" cy="71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16" y="18796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Jensen-Chernoff divergence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272717" y="1230174"/>
            <a:ext cx="918410" cy="21988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405" y="4675713"/>
            <a:ext cx="723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In general, define </a:t>
            </a:r>
            <a:r>
              <a:rPr lang="en-US" sz="2800" b="1" smtClean="0">
                <a:solidFill>
                  <a:srgbClr val="FF0000"/>
                </a:solidFill>
              </a:rPr>
              <a:t>Jensen-Chernoff divergence</a:t>
            </a:r>
            <a:endParaRPr lang="fr-FR" sz="2800" b="1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37" y="5634419"/>
            <a:ext cx="4808736" cy="781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6361" y="1826794"/>
            <a:ext cx="4662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non-parametric arguments</a:t>
            </a:r>
            <a:endParaRPr lang="fr-FR" sz="3200"/>
          </a:p>
        </p:txBody>
      </p:sp>
      <p:sp>
        <p:nvSpPr>
          <p:cNvPr id="12" name="TextBox 11"/>
          <p:cNvSpPr txBox="1"/>
          <p:nvPr/>
        </p:nvSpPr>
        <p:spPr>
          <a:xfrm>
            <a:off x="1191127" y="3944708"/>
            <a:ext cx="4943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scalar parametric arguments</a:t>
            </a:r>
            <a:endParaRPr lang="fr-FR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663" y="726670"/>
            <a:ext cx="5081337" cy="4054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66" y="1022382"/>
            <a:ext cx="6472845" cy="643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866" y="2754142"/>
            <a:ext cx="5829300" cy="10953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2399" y="5430821"/>
            <a:ext cx="5037221" cy="10148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14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204885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Geometric interpretation for densities p, q on L</a:t>
            </a:r>
            <a:r>
              <a:rPr lang="en-US" b="1" baseline="-25000" smtClean="0">
                <a:solidFill>
                  <a:schemeClr val="accent1"/>
                </a:solidFill>
              </a:rPr>
              <a:t>1</a:t>
            </a:r>
            <a:r>
              <a:rPr lang="en-US" b="1" smtClean="0">
                <a:solidFill>
                  <a:schemeClr val="accent1"/>
                </a:solidFill>
              </a:rPr>
              <a:t>(</a:t>
            </a:r>
            <a:r>
              <a:rPr lang="el-GR" b="1">
                <a:solidFill>
                  <a:schemeClr val="accent1"/>
                </a:solidFill>
              </a:rPr>
              <a:t>μ</a:t>
            </a:r>
            <a:r>
              <a:rPr lang="en-US" b="1" smtClean="0">
                <a:solidFill>
                  <a:schemeClr val="accent1"/>
                </a:solidFill>
              </a:rPr>
              <a:t>)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66" y="3514386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4337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Left KL Voronoi bisector</a:t>
            </a:r>
            <a:r>
              <a:rPr lang="en-US" sz="3200" smtClean="0"/>
              <a:t>:</a:t>
            </a:r>
            <a:endParaRPr lang="fr-FR" sz="320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Geodesic</a:t>
            </a:r>
            <a:r>
              <a:rPr lang="en-US" sz="3200" smtClean="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Chernoff point</a:t>
            </a:r>
            <a:r>
              <a:rPr lang="en-US" sz="3200" smtClean="0"/>
              <a:t>:</a:t>
            </a:r>
            <a:endParaRPr lang="fr-FR" sz="3200"/>
          </a:p>
        </p:txBody>
      </p:sp>
      <p:sp>
        <p:nvSpPr>
          <p:cNvPr id="3" name="Rectangle 2"/>
          <p:cNvSpPr/>
          <p:nvPr/>
        </p:nvSpPr>
        <p:spPr>
          <a:xfrm>
            <a:off x="645695" y="4055382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>
                <a:solidFill>
                  <a:schemeClr val="accent6"/>
                </a:solidFill>
                <a:latin typeface="Arial" panose="020B0604020202020204" pitchFamily="34" charset="0"/>
              </a:rPr>
              <a:t>2209.07481</a:t>
            </a:r>
            <a:endParaRPr lang="fr-FR" sz="2800" b="1">
              <a:solidFill>
                <a:schemeClr val="accent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19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52" y="107241"/>
            <a:ext cx="1185511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Special case of LREF: p,q are densities of a same EF!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56" y="1461922"/>
            <a:ext cx="9572837" cy="1267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2729248"/>
            <a:ext cx="10848975" cy="155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81" y="4485425"/>
            <a:ext cx="4123736" cy="847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631" y="4630871"/>
            <a:ext cx="4541169" cy="708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117" y="5612378"/>
            <a:ext cx="7188458" cy="86384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748630" y="2380200"/>
            <a:ext cx="3685507" cy="371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842251" y="4368205"/>
            <a:ext cx="1247107" cy="18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457199" y="5536544"/>
            <a:ext cx="7240254" cy="1044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61575" y="1064582"/>
            <a:ext cx="866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EF includes Gaussians, Beta, Dirichlet, Wishart, etc.</a:t>
            </a:r>
            <a:endParaRPr lang="fr-FR" sz="3200"/>
          </a:p>
        </p:txBody>
      </p:sp>
      <p:sp>
        <p:nvSpPr>
          <p:cNvPr id="11" name="Right Arrow 10"/>
          <p:cNvSpPr/>
          <p:nvPr/>
        </p:nvSpPr>
        <p:spPr>
          <a:xfrm>
            <a:off x="248652" y="4630871"/>
            <a:ext cx="422860" cy="800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60" y="3297799"/>
            <a:ext cx="5852792" cy="4041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3" y="20888"/>
            <a:ext cx="12025737" cy="3523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336" y="3297799"/>
            <a:ext cx="6747123" cy="6368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9448" y="927149"/>
            <a:ext cx="8744119" cy="763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260558" y="2683042"/>
            <a:ext cx="5666574" cy="6246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5150026" y="6234893"/>
            <a:ext cx="7059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Bregman manifold (= global Hessian manifold)</a:t>
            </a:r>
            <a:endParaRPr lang="fr-FR" sz="2800" b="1"/>
          </a:p>
        </p:txBody>
      </p:sp>
    </p:spTree>
    <p:extLst>
      <p:ext uri="{BB962C8B-B14F-4D97-AF65-F5344CB8AC3E}">
        <p14:creationId xmlns:p14="http://schemas.microsoft.com/office/powerpoint/2010/main" val="2240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498" y="37225"/>
            <a:ext cx="9144121" cy="646331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GSI: Biannual conference since 2013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786"/>
            <a:ext cx="5475533" cy="3822987"/>
          </a:xfrm>
        </p:spPr>
      </p:pic>
      <p:sp>
        <p:nvSpPr>
          <p:cNvPr id="5" name="Rectangle 4"/>
          <p:cNvSpPr/>
          <p:nvPr/>
        </p:nvSpPr>
        <p:spPr>
          <a:xfrm>
            <a:off x="4034292" y="5551087"/>
            <a:ext cx="5272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smtClean="0"/>
              <a:t>https://conference-gsi.org/</a:t>
            </a:r>
            <a:endParaRPr lang="fr-FR" sz="3600"/>
          </a:p>
        </p:txBody>
      </p:sp>
      <p:pic>
        <p:nvPicPr>
          <p:cNvPr id="1026" name="Picture 2" descr="10 Years Celebrati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" y="37225"/>
            <a:ext cx="1129676" cy="10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75241" y="6197418"/>
            <a:ext cx="4185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0" i="0" smtClean="0">
                <a:solidFill>
                  <a:srgbClr val="1D9BF0"/>
                </a:solidFill>
                <a:effectLst/>
                <a:latin typeface="TwitterChirp"/>
                <a:hlinkClick r:id="rId4"/>
              </a:rPr>
              <a:t>franknielsen.github.io/GSI/</a:t>
            </a:r>
            <a:endParaRPr lang="fr-FR" sz="2800"/>
          </a:p>
        </p:txBody>
      </p:sp>
      <p:sp>
        <p:nvSpPr>
          <p:cNvPr id="3" name="TextBox 2"/>
          <p:cNvSpPr txBox="1"/>
          <p:nvPr/>
        </p:nvSpPr>
        <p:spPr>
          <a:xfrm>
            <a:off x="979055" y="6258973"/>
            <a:ext cx="3752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Include 500+ GSI video talks:</a:t>
            </a:r>
            <a:endParaRPr lang="fr-FR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28" y="1201022"/>
            <a:ext cx="6568872" cy="36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92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" y="92055"/>
            <a:ext cx="12139863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Interpreting the uniqueness of Chernoff exponent from pure information geometry point of view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12905" cy="4351338"/>
          </a:xfrm>
        </p:spPr>
        <p:txBody>
          <a:bodyPr/>
          <a:lstStyle/>
          <a:p>
            <a:r>
              <a:rPr lang="en-US" smtClean="0"/>
              <a:t>Since the Chernoff point is unique, we can also interpret more generally this property in a general dually flat space (not necessarily an EF) as known as a </a:t>
            </a:r>
            <a:r>
              <a:rPr lang="en-US" b="1" smtClean="0">
                <a:solidFill>
                  <a:srgbClr val="FF0000"/>
                </a:solidFill>
              </a:rPr>
              <a:t>Bregman manifold</a:t>
            </a:r>
            <a:endParaRPr lang="fr-FR" b="1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3247337"/>
            <a:ext cx="11853676" cy="2521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54441" y="5903893"/>
            <a:ext cx="123243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>
                <a:solidFill>
                  <a:schemeClr val="accent6"/>
                </a:solidFill>
              </a:rPr>
              <a:t>"On geodesic triangles with right angles in a dually flat space." </a:t>
            </a:r>
            <a:endParaRPr lang="fr-FR" sz="2800" b="1" smtClean="0">
              <a:solidFill>
                <a:schemeClr val="accent6"/>
              </a:solidFill>
            </a:endParaRPr>
          </a:p>
          <a:p>
            <a:r>
              <a:rPr lang="fr-FR" sz="2800" b="1" smtClean="0">
                <a:solidFill>
                  <a:schemeClr val="accent6"/>
                </a:solidFill>
              </a:rPr>
              <a:t>Progress </a:t>
            </a:r>
            <a:r>
              <a:rPr lang="fr-FR" sz="2800" b="1">
                <a:solidFill>
                  <a:schemeClr val="accent6"/>
                </a:solidFill>
              </a:rPr>
              <a:t>in Information Geometry. Springer, </a:t>
            </a:r>
            <a:r>
              <a:rPr lang="fr-FR" sz="2800" b="1" smtClean="0">
                <a:solidFill>
                  <a:schemeClr val="accent6"/>
                </a:solidFill>
              </a:rPr>
              <a:t>2021</a:t>
            </a:r>
            <a:r>
              <a:rPr lang="fr-FR" sz="2800" b="1">
                <a:solidFill>
                  <a:schemeClr val="accent6"/>
                </a:solidFill>
              </a:rPr>
              <a:t>. 153-190.</a:t>
            </a:r>
          </a:p>
        </p:txBody>
      </p:sp>
    </p:spTree>
    <p:extLst>
      <p:ext uri="{BB962C8B-B14F-4D97-AF65-F5344CB8AC3E}">
        <p14:creationId xmlns:p14="http://schemas.microsoft.com/office/powerpoint/2010/main" val="37945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155" y="1122363"/>
            <a:ext cx="11975690" cy="2387600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Duo Bregman pseudo-divergences: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Applications to the KL divergence between truncated densities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548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3" y="72866"/>
            <a:ext cx="11877368" cy="668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83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440"/>
            <a:ext cx="11849885" cy="666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7361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44"/>
            <a:ext cx="12044516" cy="677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303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1973505" cy="673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884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74" y="-87159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Paper references</a:t>
            </a:r>
            <a:endParaRPr lang="fr-FR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9884"/>
            <a:ext cx="12191999" cy="4351338"/>
          </a:xfrm>
        </p:spPr>
        <p:txBody>
          <a:bodyPr/>
          <a:lstStyle/>
          <a:p>
            <a:r>
              <a:rPr lang="en-US" smtClean="0"/>
              <a:t>"</a:t>
            </a:r>
            <a:r>
              <a:rPr lang="en-US"/>
              <a:t>An elementary introduction to information geometry." </a:t>
            </a:r>
            <a:r>
              <a:rPr lang="en-US" i="1"/>
              <a:t>Entropy</a:t>
            </a:r>
            <a:r>
              <a:rPr lang="en-US"/>
              <a:t> 22.10 (2020): </a:t>
            </a:r>
            <a:r>
              <a:rPr lang="en-US"/>
              <a:t>1100</a:t>
            </a:r>
            <a:r>
              <a:rPr lang="en-US" smtClean="0"/>
              <a:t>.</a:t>
            </a:r>
          </a:p>
          <a:p>
            <a:endParaRPr lang="en-US"/>
          </a:p>
          <a:p>
            <a:r>
              <a:rPr lang="fr-FR" smtClean="0"/>
              <a:t>"</a:t>
            </a:r>
            <a:r>
              <a:rPr lang="fr-FR"/>
              <a:t>Beyond scalar quasi-arithmetic means: Quasi-arithmetic averages and quasi-arithmetic mixtures in information geometry." </a:t>
            </a:r>
            <a:r>
              <a:rPr lang="fr-FR" i="1"/>
              <a:t>arXiv preprint arXiv:2301.10980</a:t>
            </a:r>
            <a:r>
              <a:rPr lang="fr-FR"/>
              <a:t> (</a:t>
            </a:r>
            <a:r>
              <a:rPr lang="fr-FR"/>
              <a:t>2023</a:t>
            </a:r>
            <a:r>
              <a:rPr lang="fr-FR" smtClean="0"/>
              <a:t>).</a:t>
            </a:r>
          </a:p>
          <a:p>
            <a:endParaRPr lang="en-US"/>
          </a:p>
          <a:p>
            <a:r>
              <a:rPr lang="en-US" smtClean="0"/>
              <a:t>"</a:t>
            </a:r>
            <a:r>
              <a:rPr lang="en-US"/>
              <a:t>Revisiting Chernoff Information with Likelihood Ratio Exponential Families." </a:t>
            </a:r>
            <a:r>
              <a:rPr lang="en-US" i="1"/>
              <a:t>Entropy</a:t>
            </a:r>
            <a:r>
              <a:rPr lang="en-US"/>
              <a:t> 24.10 (2022): </a:t>
            </a:r>
            <a:r>
              <a:rPr lang="en-US"/>
              <a:t>1400</a:t>
            </a:r>
            <a:r>
              <a:rPr lang="en-US" smtClean="0"/>
              <a:t>.</a:t>
            </a:r>
          </a:p>
          <a:p>
            <a:endParaRPr lang="en-US"/>
          </a:p>
          <a:p>
            <a:r>
              <a:rPr lang="fr-FR" smtClean="0"/>
              <a:t>"</a:t>
            </a:r>
            <a:r>
              <a:rPr lang="fr-FR"/>
              <a:t>Statistical divergences between densities of truncated exponential families with nested supports: Duo Bregman and duo Jensen divergences." </a:t>
            </a:r>
            <a:r>
              <a:rPr lang="fr-FR" i="1"/>
              <a:t>Entropy</a:t>
            </a:r>
            <a:r>
              <a:rPr lang="fr-FR"/>
              <a:t> 24.3 (2022): 421.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481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632" y="1372047"/>
            <a:ext cx="11562735" cy="2959356"/>
          </a:xfrm>
        </p:spPr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z="5400" b="1" smtClean="0">
                <a:solidFill>
                  <a:schemeClr val="accent1"/>
                </a:solidFill>
              </a:rPr>
              <a:t>Information geometry</a:t>
            </a:r>
            <a:r>
              <a:rPr lang="en-US" sz="5400" b="1" smtClean="0">
                <a:solidFill>
                  <a:schemeClr val="accent1"/>
                </a:solidFill>
              </a:rPr>
              <a:t>:</a:t>
            </a: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>Geometry of dual structures</a:t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endParaRPr lang="fr-FR" sz="5400" b="1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7491" y="3731347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sz="4000" smtClean="0">
                <a:solidFill>
                  <a:srgbClr val="0070C0"/>
                </a:solidFill>
              </a:rPr>
              <a:t> </a:t>
            </a:r>
            <a:endParaRPr lang="fr-FR" sz="4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75" y="2444717"/>
            <a:ext cx="2161578" cy="1666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07" y="-279106"/>
            <a:ext cx="1214965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Build your own information geometry in three steps 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807" y="1199756"/>
            <a:ext cx="21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 </a:t>
            </a:r>
            <a:r>
              <a:rPr lang="fr-FR" smtClean="0"/>
              <a:t>① </a:t>
            </a:r>
            <a:r>
              <a:rPr lang="en-US" sz="2400" smtClean="0"/>
              <a:t>  </a:t>
            </a:r>
            <a:r>
              <a:rPr lang="en-US" sz="2400" smtClean="0">
                <a:solidFill>
                  <a:srgbClr val="0000FF"/>
                </a:solidFill>
              </a:rPr>
              <a:t>manifold M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1785" y="1204956"/>
            <a:ext cx="250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② </a:t>
            </a:r>
            <a:r>
              <a:rPr lang="en-US" sz="2400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metric tensor g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1679" y="1199756"/>
            <a:ext cx="304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③ </a:t>
            </a:r>
            <a:r>
              <a:rPr lang="en-US" sz="2400" smtClean="0">
                <a:solidFill>
                  <a:srgbClr val="0000FF"/>
                </a:solidFill>
              </a:rPr>
              <a:t>affine connection </a:t>
            </a:r>
            <a:r>
              <a:rPr lang="fr-FR" sz="2400">
                <a:solidFill>
                  <a:srgbClr val="0000FF"/>
                </a:solidFill>
              </a:rPr>
              <a:t>∇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16905" y="947198"/>
            <a:ext cx="1614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Get dual IG</a:t>
            </a:r>
          </a:p>
          <a:p>
            <a:pPr algn="ctr"/>
            <a:r>
              <a:rPr lang="en-US" sz="2400" b="1" smtClean="0">
                <a:solidFill>
                  <a:srgbClr val="FF0000"/>
                </a:solidFill>
              </a:rPr>
              <a:t>manifold</a:t>
            </a:r>
          </a:p>
          <a:p>
            <a:pPr algn="ctr"/>
            <a:r>
              <a:rPr lang="fr-FR" sz="2400" b="1" smtClean="0">
                <a:solidFill>
                  <a:srgbClr val="FF0000"/>
                </a:solidFill>
              </a:rPr>
              <a:t>(M,g,∇,∇</a:t>
            </a:r>
            <a:r>
              <a:rPr lang="fr-FR" sz="2400" b="1" baseline="30000" smtClean="0">
                <a:solidFill>
                  <a:srgbClr val="FF0000"/>
                </a:solidFill>
              </a:rPr>
              <a:t>*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78235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Choose</a:t>
            </a:r>
            <a:endParaRPr lang="fr-FR" sz="2400" b="1"/>
          </a:p>
        </p:txBody>
      </p:sp>
      <p:sp>
        <p:nvSpPr>
          <p:cNvPr id="9" name="Pentagon 8"/>
          <p:cNvSpPr/>
          <p:nvPr/>
        </p:nvSpPr>
        <p:spPr>
          <a:xfrm>
            <a:off x="8638502" y="1738781"/>
            <a:ext cx="1378403" cy="3930876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88807" y="3538187"/>
            <a:ext cx="21627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Gaussians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SPD cone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Probability simplex</a:t>
            </a:r>
            <a:endParaRPr lang="fr-FR" sz="200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21785" y="3538187"/>
            <a:ext cx="3013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Fisher information metric</a:t>
            </a:r>
          </a:p>
          <a:p>
            <a:r>
              <a:rPr lang="en-US" sz="2000">
                <a:solidFill>
                  <a:schemeClr val="accent6"/>
                </a:solidFill>
              </a:rPr>
              <a:t>metric </a:t>
            </a:r>
            <a:r>
              <a:rPr lang="en-US">
                <a:solidFill>
                  <a:schemeClr val="accent6"/>
                </a:solidFill>
              </a:rPr>
              <a:t>g</a:t>
            </a:r>
            <a:r>
              <a:rPr lang="en-US" baseline="30000">
                <a:solidFill>
                  <a:schemeClr val="accent6"/>
                </a:solidFill>
              </a:rPr>
              <a:t>D</a:t>
            </a:r>
            <a:r>
              <a:rPr lang="en-US" sz="2000" smtClean="0">
                <a:solidFill>
                  <a:schemeClr val="accent6"/>
                </a:solidFill>
              </a:rPr>
              <a:t> from </a:t>
            </a:r>
            <a:r>
              <a:rPr lang="en-US" sz="2000">
                <a:solidFill>
                  <a:schemeClr val="accent6"/>
                </a:solidFill>
              </a:rPr>
              <a:t>divergence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trace metric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11679" y="3538186"/>
            <a:ext cx="29187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exponential connection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mixture connection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metric connection </a:t>
            </a:r>
            <a:r>
              <a:rPr lang="fr-FR" sz="2000" smtClean="0">
                <a:solidFill>
                  <a:schemeClr val="accent6"/>
                </a:solidFill>
              </a:rPr>
              <a:t>∇</a:t>
            </a:r>
            <a:r>
              <a:rPr lang="fr-FR" sz="2000" baseline="30000" smtClean="0">
                <a:solidFill>
                  <a:schemeClr val="accent6"/>
                </a:solidFill>
              </a:rPr>
              <a:t>g</a:t>
            </a:r>
            <a:r>
              <a:rPr lang="en-US" sz="2000" smtClean="0">
                <a:solidFill>
                  <a:schemeClr val="accent6"/>
                </a:solidFill>
              </a:rPr>
              <a:t>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divergence connection </a:t>
            </a:r>
            <a:r>
              <a:rPr lang="fr-FR" sz="2000" smtClean="0">
                <a:solidFill>
                  <a:schemeClr val="accent6"/>
                </a:solidFill>
              </a:rPr>
              <a:t>∇</a:t>
            </a:r>
            <a:r>
              <a:rPr lang="fr-FR" sz="2000" baseline="30000" smtClean="0">
                <a:solidFill>
                  <a:schemeClr val="accent6"/>
                </a:solidFill>
              </a:rPr>
              <a:t>D</a:t>
            </a:r>
            <a:r>
              <a:rPr lang="en-US" sz="2000" smtClean="0">
                <a:solidFill>
                  <a:schemeClr val="accent6"/>
                </a:solidFill>
              </a:rPr>
              <a:t> </a:t>
            </a:r>
          </a:p>
          <a:p>
            <a:r>
              <a:rPr lang="el-GR">
                <a:solidFill>
                  <a:schemeClr val="accent6"/>
                </a:solidFill>
              </a:rPr>
              <a:t>α</a:t>
            </a:r>
            <a:r>
              <a:rPr lang="en-US" sz="2000" smtClean="0">
                <a:solidFill>
                  <a:schemeClr val="accent6"/>
                </a:solidFill>
              </a:rPr>
              <a:t>-connection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5747" y="5158509"/>
            <a:ext cx="25063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Concepts: </a:t>
            </a:r>
          </a:p>
          <a:p>
            <a:r>
              <a:rPr lang="en-US" smtClean="0">
                <a:solidFill>
                  <a:schemeClr val="accent2"/>
                </a:solidFill>
              </a:rPr>
              <a:t>vector length</a:t>
            </a:r>
          </a:p>
          <a:p>
            <a:r>
              <a:rPr lang="en-US" smtClean="0">
                <a:solidFill>
                  <a:schemeClr val="accent2"/>
                </a:solidFill>
              </a:rPr>
              <a:t>vector orthogonality</a:t>
            </a:r>
          </a:p>
          <a:p>
            <a:r>
              <a:rPr lang="en-US" smtClean="0">
                <a:solidFill>
                  <a:schemeClr val="accent2"/>
                </a:solidFill>
              </a:rPr>
              <a:t>Riemannian geodesic</a:t>
            </a:r>
          </a:p>
          <a:p>
            <a:r>
              <a:rPr lang="en-US" smtClean="0">
                <a:solidFill>
                  <a:schemeClr val="accent2"/>
                </a:solidFill>
              </a:rPr>
              <a:t>Riemannian distance</a:t>
            </a:r>
          </a:p>
          <a:p>
            <a:r>
              <a:rPr lang="fr-FR" smtClean="0">
                <a:solidFill>
                  <a:schemeClr val="accent2"/>
                </a:solidFill>
              </a:rPr>
              <a:t>Levi-Civita connection ∇</a:t>
            </a:r>
            <a:r>
              <a:rPr lang="fr-FR" baseline="30000" smtClean="0">
                <a:solidFill>
                  <a:schemeClr val="accent2"/>
                </a:solidFill>
              </a:rPr>
              <a:t>g</a:t>
            </a:r>
            <a:endParaRPr lang="fr-FR" baseline="3000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38163" y="5477178"/>
            <a:ext cx="2276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Concepts:</a:t>
            </a:r>
          </a:p>
          <a:p>
            <a:r>
              <a:rPr lang="fr-FR" smtClean="0">
                <a:solidFill>
                  <a:schemeClr val="accent2"/>
                </a:solidFill>
              </a:rPr>
              <a:t>covariant derivative ∇ </a:t>
            </a:r>
          </a:p>
          <a:p>
            <a:r>
              <a:rPr lang="fr-FR" smtClean="0">
                <a:solidFill>
                  <a:schemeClr val="accent2"/>
                </a:solidFill>
              </a:rPr>
              <a:t>∇-</a:t>
            </a:r>
            <a:r>
              <a:rPr lang="en-US" smtClean="0">
                <a:solidFill>
                  <a:schemeClr val="accent2"/>
                </a:solidFill>
              </a:rPr>
              <a:t>geodesic</a:t>
            </a:r>
          </a:p>
          <a:p>
            <a:r>
              <a:rPr lang="fr-FR" smtClean="0">
                <a:solidFill>
                  <a:schemeClr val="accent2"/>
                </a:solidFill>
              </a:rPr>
              <a:t>∇-</a:t>
            </a:r>
            <a:r>
              <a:rPr lang="en-US" smtClean="0">
                <a:solidFill>
                  <a:schemeClr val="accent2"/>
                </a:solidFill>
              </a:rPr>
              <a:t>parallel transport</a:t>
            </a:r>
          </a:p>
          <a:p>
            <a:r>
              <a:rPr lang="en-US" smtClean="0">
                <a:solidFill>
                  <a:schemeClr val="accent2"/>
                </a:solidFill>
              </a:rPr>
              <a:t>curvature</a:t>
            </a:r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584" y="1708451"/>
            <a:ext cx="2155692" cy="18749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55" y="1738781"/>
            <a:ext cx="1971426" cy="17059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165" y="1746003"/>
            <a:ext cx="1970753" cy="17033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687" y="3616949"/>
            <a:ext cx="1157313" cy="220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392" y="4776376"/>
            <a:ext cx="2373870" cy="8024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49" y="4882533"/>
            <a:ext cx="2584295" cy="1113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1690" y="557881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chart</a:t>
            </a:r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8590434" y="2866879"/>
            <a:ext cx="123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dual</a:t>
            </a:r>
          </a:p>
          <a:p>
            <a:pPr algn="ctr"/>
            <a:r>
              <a:rPr lang="en-US" smtClean="0"/>
              <a:t>connection</a:t>
            </a:r>
            <a:endParaRPr lang="fr-FR"/>
          </a:p>
        </p:txBody>
      </p:sp>
      <p:sp>
        <p:nvSpPr>
          <p:cNvPr id="25" name="TextBox 24"/>
          <p:cNvSpPr txBox="1"/>
          <p:nvPr/>
        </p:nvSpPr>
        <p:spPr>
          <a:xfrm>
            <a:off x="8233288" y="5936431"/>
            <a:ext cx="3958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Concepts:</a:t>
            </a:r>
          </a:p>
          <a:p>
            <a:r>
              <a:rPr lang="en-US" smtClean="0">
                <a:solidFill>
                  <a:schemeClr val="accent2"/>
                </a:solidFill>
              </a:rPr>
              <a:t>dual connections coupled to metric g</a:t>
            </a:r>
          </a:p>
          <a:p>
            <a:r>
              <a:rPr lang="en-US" smtClean="0">
                <a:solidFill>
                  <a:schemeClr val="accent2"/>
                </a:solidFill>
              </a:rPr>
              <a:t>dual parallel transport preserve metric g</a:t>
            </a: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092" y="6010432"/>
            <a:ext cx="17728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Concepts</a:t>
            </a:r>
            <a:r>
              <a:rPr lang="en-US" smtClean="0"/>
              <a:t>:</a:t>
            </a:r>
          </a:p>
          <a:p>
            <a:r>
              <a:rPr lang="en-US" smtClean="0">
                <a:solidFill>
                  <a:schemeClr val="accent2"/>
                </a:solidFill>
              </a:rPr>
              <a:t>local coordinates</a:t>
            </a:r>
          </a:p>
          <a:p>
            <a:r>
              <a:rPr lang="en-US" smtClean="0">
                <a:solidFill>
                  <a:schemeClr val="accent2"/>
                </a:solidFill>
              </a:rPr>
              <a:t>locally Euclidean 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78224"/>
            <a:ext cx="121920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From dual information geometry to </a:t>
            </a:r>
            <a:r>
              <a:rPr lang="fr-FR" b="1">
                <a:solidFill>
                  <a:schemeClr val="accent1"/>
                </a:solidFill>
              </a:rPr>
              <a:t>±</a:t>
            </a:r>
            <a:r>
              <a:rPr lang="el-GR" b="1" smtClean="0">
                <a:solidFill>
                  <a:schemeClr val="accent1"/>
                </a:solidFill>
              </a:rPr>
              <a:t>α</a:t>
            </a:r>
            <a:r>
              <a:rPr lang="en-US" b="1" smtClean="0">
                <a:solidFill>
                  <a:schemeClr val="accent1"/>
                </a:solidFill>
              </a:rPr>
              <a:t>-geometry</a:t>
            </a:r>
            <a:r>
              <a:rPr lang="en-US" sz="4000" b="1" smtClean="0">
                <a:solidFill>
                  <a:schemeClr val="accent1"/>
                </a:solidFill>
              </a:rPr>
              <a:t>, </a:t>
            </a:r>
            <a:r>
              <a:rPr lang="el-GR" sz="4000" b="1" smtClean="0">
                <a:solidFill>
                  <a:schemeClr val="accent1"/>
                </a:solidFill>
              </a:rPr>
              <a:t>α</a:t>
            </a:r>
            <a:r>
              <a:rPr lang="fr-FR" sz="4000" b="1">
                <a:solidFill>
                  <a:schemeClr val="accent1"/>
                </a:solidFill>
              </a:rPr>
              <a:t>∈</a:t>
            </a:r>
            <a:r>
              <a:rPr lang="fr-FR" sz="4000" b="1" smtClean="0">
                <a:solidFill>
                  <a:schemeClr val="accent1"/>
                </a:solidFill>
              </a:rPr>
              <a:t>ℝ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87" y="4273724"/>
            <a:ext cx="2433326" cy="1876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807" y="1271008"/>
            <a:ext cx="21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① </a:t>
            </a:r>
            <a:r>
              <a:rPr lang="en-US" sz="2400" smtClean="0"/>
              <a:t>  </a:t>
            </a:r>
            <a:r>
              <a:rPr lang="en-US" sz="2400" smtClean="0">
                <a:solidFill>
                  <a:srgbClr val="0000FF"/>
                </a:solidFill>
              </a:rPr>
              <a:t>manifold M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807" y="1767865"/>
            <a:ext cx="250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② </a:t>
            </a:r>
            <a:r>
              <a:rPr lang="en-US" sz="2400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metric tensor g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807" y="2365738"/>
            <a:ext cx="4420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③ </a:t>
            </a:r>
            <a:r>
              <a:rPr lang="en-US" sz="2400" smtClean="0">
                <a:solidFill>
                  <a:srgbClr val="0000FF"/>
                </a:solidFill>
              </a:rPr>
              <a:t>affine connection </a:t>
            </a:r>
            <a:r>
              <a:rPr lang="fr-FR" sz="2400" smtClean="0">
                <a:solidFill>
                  <a:srgbClr val="0000FF"/>
                </a:solidFill>
              </a:rPr>
              <a:t>∇</a:t>
            </a:r>
          </a:p>
          <a:p>
            <a:r>
              <a:rPr lang="fr-FR" sz="2400" smtClean="0">
                <a:solidFill>
                  <a:srgbClr val="0000FF"/>
                </a:solidFill>
              </a:rPr>
              <a:t>     by defining Christoffel symbols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970" y="3442727"/>
            <a:ext cx="3121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Get dual IG manifold</a:t>
            </a:r>
          </a:p>
          <a:p>
            <a:pPr algn="ctr"/>
            <a:r>
              <a:rPr lang="fr-FR" sz="2400" b="1" smtClean="0">
                <a:solidFill>
                  <a:srgbClr val="FF0000"/>
                </a:solidFill>
              </a:rPr>
              <a:t>(M,g,∇,∇</a:t>
            </a:r>
            <a:r>
              <a:rPr lang="fr-FR" sz="2400" b="1" baseline="30000" smtClean="0">
                <a:solidFill>
                  <a:srgbClr val="FF0000"/>
                </a:solidFill>
              </a:rPr>
              <a:t>*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79" y="6255196"/>
            <a:ext cx="1668730" cy="564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741239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Choose</a:t>
            </a:r>
            <a:endParaRPr lang="fr-FR" sz="2400" b="1"/>
          </a:p>
        </p:txBody>
      </p:sp>
      <p:sp>
        <p:nvSpPr>
          <p:cNvPr id="12" name="Pentagon 11"/>
          <p:cNvSpPr/>
          <p:nvPr/>
        </p:nvSpPr>
        <p:spPr>
          <a:xfrm>
            <a:off x="3942604" y="3896167"/>
            <a:ext cx="1448789" cy="1995002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Cubic</a:t>
            </a:r>
          </a:p>
          <a:p>
            <a:pPr algn="ctr"/>
            <a:r>
              <a:rPr lang="en-US" sz="2400" b="1" smtClean="0">
                <a:solidFill>
                  <a:schemeClr val="tx1"/>
                </a:solidFill>
              </a:rPr>
              <a:t>tensor</a:t>
            </a:r>
            <a:endParaRPr lang="fr-FR" sz="2400" b="1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925" y="2696248"/>
            <a:ext cx="771525" cy="495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902" y="4372224"/>
            <a:ext cx="2673157" cy="242694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113050" y="4775362"/>
            <a:ext cx="2121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/>
              <a:t>±</a:t>
            </a:r>
            <a:r>
              <a:rPr lang="el-GR" sz="2800"/>
              <a:t>α</a:t>
            </a:r>
            <a:r>
              <a:rPr lang="en-US" sz="2800"/>
              <a:t>-geometry</a:t>
            </a:r>
            <a:endParaRPr lang="fr-FR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962" y="6015254"/>
            <a:ext cx="2600325" cy="5619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10923" y="1928235"/>
            <a:ext cx="3305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Amari-Chentsov cubic tensor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Cubic tensor from divergence </a:t>
            </a:r>
            <a:endParaRPr lang="en-US" sz="2000"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71531" y="1223585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④</a:t>
            </a:r>
            <a:r>
              <a:rPr lang="fr-FR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choose </a:t>
            </a:r>
            <a:r>
              <a:rPr lang="el-GR" sz="2400">
                <a:solidFill>
                  <a:srgbClr val="0000FF"/>
                </a:solidFill>
              </a:rPr>
              <a:t>α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6957" y="2229530"/>
            <a:ext cx="1939637" cy="3758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6350" y="2609919"/>
            <a:ext cx="1959266" cy="3018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23909" y="3392325"/>
            <a:ext cx="4703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Get a family of dual connections/IG</a:t>
            </a:r>
            <a:endParaRPr lang="en-US" sz="2400" b="1" smtClean="0"/>
          </a:p>
          <a:p>
            <a:r>
              <a:rPr lang="fr-FR" sz="2400" b="1">
                <a:solidFill>
                  <a:srgbClr val="FF0000"/>
                </a:solidFill>
              </a:rPr>
              <a:t>(M,g,</a:t>
            </a:r>
            <a:r>
              <a:rPr lang="fr-FR" sz="2400" b="1" smtClean="0">
                <a:solidFill>
                  <a:srgbClr val="FF0000"/>
                </a:solidFill>
              </a:rPr>
              <a:t>∇</a:t>
            </a:r>
            <a:r>
              <a:rPr lang="el-GR" sz="2400" b="1" baseline="30000">
                <a:solidFill>
                  <a:srgbClr val="FF0000"/>
                </a:solidFill>
              </a:rPr>
              <a:t>α</a:t>
            </a:r>
            <a:r>
              <a:rPr lang="fr-FR" sz="2400" b="1" smtClean="0">
                <a:solidFill>
                  <a:srgbClr val="FF0000"/>
                </a:solidFill>
              </a:rPr>
              <a:t>,∇</a:t>
            </a:r>
            <a:r>
              <a:rPr lang="fr-FR" sz="2400" b="1" baseline="30000" smtClean="0">
                <a:solidFill>
                  <a:srgbClr val="FF0000"/>
                </a:solidFill>
              </a:rPr>
              <a:t>-</a:t>
            </a:r>
            <a:r>
              <a:rPr lang="el-GR" sz="2400" b="1" baseline="30000">
                <a:solidFill>
                  <a:srgbClr val="FF0000"/>
                </a:solidFill>
              </a:rPr>
              <a:t>α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  <a:p>
            <a:endParaRPr lang="fr-FR" sz="2400" b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6125" y="3819219"/>
            <a:ext cx="2017197" cy="5903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2881" y="5272913"/>
            <a:ext cx="1946860" cy="5212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3661" y="4464575"/>
            <a:ext cx="1912940" cy="4782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9200" y="6512746"/>
            <a:ext cx="1695450" cy="31432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405572" y="5843859"/>
            <a:ext cx="27285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smtClean="0">
                <a:solidFill>
                  <a:srgbClr val="FF0000"/>
                </a:solidFill>
              </a:rPr>
              <a:t>0-geometry</a:t>
            </a:r>
          </a:p>
          <a:p>
            <a:pPr algn="ctr"/>
            <a:r>
              <a:rPr lang="en-US" sz="2000" b="1" smtClean="0">
                <a:solidFill>
                  <a:srgbClr val="FF0000"/>
                </a:solidFill>
              </a:rPr>
              <a:t>= Riemannian geometry</a:t>
            </a:r>
          </a:p>
          <a:p>
            <a:pPr algn="ctr"/>
            <a:r>
              <a:rPr lang="en-US" sz="2000" b="1" smtClean="0">
                <a:solidFill>
                  <a:srgbClr val="FF0000"/>
                </a:solidFill>
              </a:rPr>
              <a:t>with geodesic distance</a:t>
            </a:r>
            <a:endParaRPr lang="fr-FR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6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3847</Words>
  <Application>Microsoft Office PowerPoint</Application>
  <PresentationFormat>Widescreen</PresentationFormat>
  <Paragraphs>658</Paragraphs>
  <Slides>66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Lucida Grande</vt:lpstr>
      <vt:lpstr>Source Sans Pro</vt:lpstr>
      <vt:lpstr>TwitterChirp</vt:lpstr>
      <vt:lpstr>游ゴシック</vt:lpstr>
      <vt:lpstr>Arial</vt:lpstr>
      <vt:lpstr>Arial</vt:lpstr>
      <vt:lpstr>Calibri</vt:lpstr>
      <vt:lpstr>Calibri Light</vt:lpstr>
      <vt:lpstr>Office Theme</vt:lpstr>
      <vt:lpstr> Information geometry:  A short introduction  with some recent advances </vt:lpstr>
      <vt:lpstr>Talk outline</vt:lpstr>
      <vt:lpstr>PowerPoint Presentation</vt:lpstr>
      <vt:lpstr>Information geometry (IG): Rationale and scope</vt:lpstr>
      <vt:lpstr>Geometric science of information (GSI)</vt:lpstr>
      <vt:lpstr>GSI: Biannual conference since 2013</vt:lpstr>
      <vt:lpstr> Information geometry: Geometry of dual structures  </vt:lpstr>
      <vt:lpstr>Build your own information geometry in three steps </vt:lpstr>
      <vt:lpstr>From dual information geometry to ±α-geometry, α∈ℝ</vt:lpstr>
      <vt:lpstr>Information geometry from statistical models: (M,gF,∇-α,∇α)</vt:lpstr>
      <vt:lpstr>Rao distance on the Fisher-Rao manifold</vt:lpstr>
      <vt:lpstr>Information geometry from divergences: (M,gD,∇D,∇D*)</vt:lpstr>
      <vt:lpstr>Realizations of dual information geometry (stat mfd)</vt:lpstr>
      <vt:lpstr>Equivalence: model α-IG ↔ divergence IG for f-divergences</vt:lpstr>
      <vt:lpstr>Curvature is associated to affine connection ∇</vt:lpstr>
      <vt:lpstr>Dually flat spaces (M,g,∇,∇*)</vt:lpstr>
      <vt:lpstr>Canonical divergences of DFSs: Bregman divergences </vt:lpstr>
      <vt:lpstr>Legendre-Fenchel transformation: Slope transformation</vt:lpstr>
      <vt:lpstr>Mixed coordinates and the Legendre-Fenchel divergence</vt:lpstr>
      <vt:lpstr>Generalized Pythagoras theorem in dually flat spaces</vt:lpstr>
      <vt:lpstr>PowerPoint Presentation</vt:lpstr>
      <vt:lpstr>Dually flat space from a smooth strictly convex function F(θ)</vt:lpstr>
      <vt:lpstr>PowerPoint Presentation</vt:lpstr>
      <vt:lpstr>Outline and contributions</vt:lpstr>
      <vt:lpstr>Weighted quasi-arithmetic means (QAMs) </vt:lpstr>
      <vt:lpstr> Quasi-arithmetic means (QAMs) </vt:lpstr>
      <vt:lpstr>Quasi-Arithmetic Centers (QACs) = Multivariate QAMs:</vt:lpstr>
      <vt:lpstr>Legendre-type functions</vt:lpstr>
      <vt:lpstr>Comonotone functions in inner product spaces</vt:lpstr>
      <vt:lpstr>Quasi-arithmetic centers: Definition generalizing QAMs</vt:lpstr>
      <vt:lpstr>An illustrating example: The matrix harmonic mean</vt:lpstr>
      <vt:lpstr>Dually flat structures of information geometry</vt:lpstr>
      <vt:lpstr>Quasi-arithmetic barycenters and dual geodesics</vt:lpstr>
      <vt:lpstr>n-Variable Quasi-arithmetic centers as centroids in dually flat spaces</vt:lpstr>
      <vt:lpstr>Invariance/equivariance of quasi-arithmetic centers</vt:lpstr>
      <vt:lpstr>Canonical divergence versus   Legendre-Fenchel/Bregman divergences</vt:lpstr>
      <vt:lpstr>Affine Legendre invariance of dually flat spaces         plus setting the unit scale of divergences</vt:lpstr>
      <vt:lpstr>Illustrating example: Mahalanobis divergence</vt:lpstr>
      <vt:lpstr>Quasi-arithmetic mixtures (QAMixs), and α-mixtures</vt:lpstr>
      <vt:lpstr>k=2 QAMixs  and the ∇-Jensen-Shannon divergence</vt:lpstr>
      <vt:lpstr>Inductive Means: Geodesics/quasi-arithmetic centers</vt:lpstr>
      <vt:lpstr>Inductive matrix arithmetic-harmonic mean </vt:lpstr>
      <vt:lpstr>Geometric interpretation of the AHM matrix mean</vt:lpstr>
      <vt:lpstr>Revisiting Chernoff information with Likelihood Ratio Exponential Families  </vt:lpstr>
      <vt:lpstr>Chernoff information: Definition &amp; Background        A symmetric statistical divergence</vt:lpstr>
      <vt:lpstr>Chernoff information =    Maximally skewed Bhattacharyya distance</vt:lpstr>
      <vt:lpstr>Rationale for CI: Statistical hypothesis testing</vt:lpstr>
      <vt:lpstr>Rewriting and bounding the probability of error</vt:lpstr>
      <vt:lpstr>Likelihood ratio exponential families  (LREFs)</vt:lpstr>
      <vt:lpstr>LREFs: EF cumulant function is always analytic Cω</vt:lpstr>
      <vt:lpstr>Geometric mixtures and LREFs: Regular EFs</vt:lpstr>
      <vt:lpstr>When (0,1) is strictly included in regular LREFs</vt:lpstr>
      <vt:lpstr>Venn diagram: Regular &amp; steepness of (LR)EFs</vt:lpstr>
      <vt:lpstr>PowerPoint Presentation</vt:lpstr>
      <vt:lpstr>Chernoff information (for densities of a LREF)</vt:lpstr>
      <vt:lpstr>Jensen-Chernoff divergence</vt:lpstr>
      <vt:lpstr>Geometric interpretation for densities p, q on L1(μ)</vt:lpstr>
      <vt:lpstr>Special case of LREF: p,q are densities of a same EF!</vt:lpstr>
      <vt:lpstr>PowerPoint Presentation</vt:lpstr>
      <vt:lpstr>Interpreting the uniqueness of Chernoff exponent from pure information geometry point of view</vt:lpstr>
      <vt:lpstr>Duo Bregman pseudo-divergences: Applications to the KL divergence between truncated densities</vt:lpstr>
      <vt:lpstr>PowerPoint Presentation</vt:lpstr>
      <vt:lpstr>PowerPoint Presentation</vt:lpstr>
      <vt:lpstr>PowerPoint Presentation</vt:lpstr>
      <vt:lpstr>PowerPoint Presentation</vt:lpstr>
      <vt:lpstr>Paper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Information geometry: A short introduction with some recent advances </dc:title>
  <dc:creator>Nielsen</dc:creator>
  <cp:lastModifiedBy>Nielsen</cp:lastModifiedBy>
  <cp:revision>7</cp:revision>
  <dcterms:created xsi:type="dcterms:W3CDTF">2023-06-22T05:32:47Z</dcterms:created>
  <dcterms:modified xsi:type="dcterms:W3CDTF">2023-06-22T06:12:50Z</dcterms:modified>
</cp:coreProperties>
</file>